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6" r:id="rId2"/>
    <p:sldId id="277" r:id="rId3"/>
    <p:sldId id="278" r:id="rId4"/>
    <p:sldId id="287" r:id="rId5"/>
    <p:sldId id="258" r:id="rId6"/>
    <p:sldId id="259" r:id="rId7"/>
    <p:sldId id="260" r:id="rId8"/>
    <p:sldId id="279" r:id="rId9"/>
    <p:sldId id="286" r:id="rId10"/>
    <p:sldId id="280" r:id="rId11"/>
    <p:sldId id="281" r:id="rId12"/>
    <p:sldId id="264" r:id="rId13"/>
    <p:sldId id="265" r:id="rId14"/>
    <p:sldId id="284" r:id="rId15"/>
    <p:sldId id="288" r:id="rId16"/>
    <p:sldId id="289" r:id="rId17"/>
    <p:sldId id="290" r:id="rId18"/>
    <p:sldId id="291" r:id="rId19"/>
    <p:sldId id="292" r:id="rId20"/>
    <p:sldId id="293" r:id="rId21"/>
    <p:sldId id="294" r:id="rId22"/>
    <p:sldId id="295" r:id="rId23"/>
    <p:sldId id="296" r:id="rId24"/>
    <p:sldId id="297" r:id="rId25"/>
    <p:sldId id="266" r:id="rId26"/>
    <p:sldId id="267" r:id="rId27"/>
    <p:sldId id="268" r:id="rId28"/>
    <p:sldId id="274" r:id="rId29"/>
    <p:sldId id="298" r:id="rId30"/>
  </p:sldIdLst>
  <p:sldSz cx="9144000" cy="6858000" type="screen4x3"/>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1A0D"/>
    <a:srgbClr val="E5931B"/>
    <a:srgbClr val="9EF1FC"/>
    <a:srgbClr val="D8C328"/>
    <a:srgbClr val="0594A7"/>
    <a:srgbClr val="18DDF8"/>
    <a:srgbClr val="62ECFA"/>
    <a:srgbClr val="90B8E8"/>
    <a:srgbClr val="94C600"/>
    <a:srgbClr val="4B8B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47C1B9-6328-4886-94A2-9D6F1DD544F2}" v="6" dt="2024-03-21T11:20:38.6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538" autoAdjust="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5621696" y="0"/>
            <a:ext cx="4302625" cy="340265"/>
          </a:xfrm>
          <a:prstGeom prst="rect">
            <a:avLst/>
          </a:prstGeom>
        </p:spPr>
        <p:txBody>
          <a:bodyPr vert="horz" lIns="91440" tIns="45720" rIns="91440" bIns="45720" rtlCol="0"/>
          <a:lstStyle>
            <a:lvl1pPr algn="r">
              <a:defRPr sz="1200"/>
            </a:lvl1pPr>
          </a:lstStyle>
          <a:p>
            <a:fld id="{D6FF2861-C053-48DD-BFB8-AAE316156193}" type="datetimeFigureOut">
              <a:rPr lang="da-DK" smtClean="0"/>
              <a:t>21-03-2024</a:t>
            </a:fld>
            <a:endParaRPr lang="da-DK"/>
          </a:p>
        </p:txBody>
      </p:sp>
      <p:sp>
        <p:nvSpPr>
          <p:cNvPr id="4" name="Pladsholder til slidebillede 3"/>
          <p:cNvSpPr>
            <a:spLocks noGrp="1" noRot="1" noChangeAspect="1"/>
          </p:cNvSpPr>
          <p:nvPr>
            <p:ph type="sldImg" idx="2"/>
          </p:nvPr>
        </p:nvSpPr>
        <p:spPr>
          <a:xfrm>
            <a:off x="3435350" y="850900"/>
            <a:ext cx="3055938" cy="229235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992201" y="3271103"/>
            <a:ext cx="7942238" cy="2676455"/>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6457410"/>
            <a:ext cx="4302625" cy="34026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5621696" y="6457410"/>
            <a:ext cx="4302625" cy="340265"/>
          </a:xfrm>
          <a:prstGeom prst="rect">
            <a:avLst/>
          </a:prstGeom>
        </p:spPr>
        <p:txBody>
          <a:bodyPr vert="horz" lIns="91440" tIns="45720" rIns="91440" bIns="45720" rtlCol="0" anchor="b"/>
          <a:lstStyle>
            <a:lvl1pPr algn="r">
              <a:defRPr sz="1200"/>
            </a:lvl1pPr>
          </a:lstStyle>
          <a:p>
            <a:fld id="{973AD1D0-E9E8-45F9-8F37-76FE9C683470}" type="slidenum">
              <a:rPr lang="da-DK" smtClean="0"/>
              <a:t>‹nr.›</a:t>
            </a:fld>
            <a:endParaRPr lang="da-DK"/>
          </a:p>
        </p:txBody>
      </p:sp>
    </p:spTree>
    <p:extLst>
      <p:ext uri="{BB962C8B-B14F-4D97-AF65-F5344CB8AC3E}">
        <p14:creationId xmlns:p14="http://schemas.microsoft.com/office/powerpoint/2010/main" val="610878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973AD1D0-E9E8-45F9-8F37-76FE9C683470}" type="slidenum">
              <a:rPr lang="da-DK" smtClean="0"/>
              <a:t>7</a:t>
            </a:fld>
            <a:endParaRPr lang="da-DK"/>
          </a:p>
        </p:txBody>
      </p:sp>
    </p:spTree>
    <p:extLst>
      <p:ext uri="{BB962C8B-B14F-4D97-AF65-F5344CB8AC3E}">
        <p14:creationId xmlns:p14="http://schemas.microsoft.com/office/powerpoint/2010/main" val="19625220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da-DK"/>
              <a:t>Klik for at redigere titeltypografien i masteren</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355FBF17-E084-485F-BF0C-DED770ED7002}" type="datetimeFigureOut">
              <a:rPr lang="da-DK" smtClean="0"/>
              <a:t>21-03-2024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2620125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k billede med billedteks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355FBF17-E084-485F-BF0C-DED770ED7002}" type="datetimeFigureOut">
              <a:rPr lang="da-DK" smtClean="0"/>
              <a:t>21-03-2024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1257268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da-DK"/>
              <a:t>Klik for at redigere titeltypografien i masteren</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355FBF17-E084-485F-BF0C-DED770ED7002}" type="datetimeFigureOut">
              <a:rPr lang="da-DK" smtClean="0"/>
              <a:t>21-03-2024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3216241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da-DK"/>
              <a:t>Klik for at redigere titeltypografien i masteren</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355FBF17-E084-485F-BF0C-DED770ED7002}" type="datetimeFigureOut">
              <a:rPr lang="da-DK" smtClean="0"/>
              <a:t>21-03-2024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E69B7AA9-2931-447E-AEC2-BA08619B2C97}" type="slidenum">
              <a:rPr lang="da-DK" smtClean="0"/>
              <a:t>‹nr.›</a:t>
            </a:fld>
            <a:endParaRPr lang="da-DK"/>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62402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da-DK"/>
              <a:t>Klik for at redigere titeltypografien i masteren</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355FBF17-E084-485F-BF0C-DED770ED7002}" type="datetimeFigureOut">
              <a:rPr lang="da-DK" smtClean="0"/>
              <a:t>21-03-2024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2675674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nner">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da-DK"/>
              <a:t>Klik for at redigere titeltypografien i masteren</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3" name="Date Placeholder 2"/>
          <p:cNvSpPr>
            <a:spLocks noGrp="1"/>
          </p:cNvSpPr>
          <p:nvPr>
            <p:ph type="dt" sz="half" idx="10"/>
          </p:nvPr>
        </p:nvSpPr>
        <p:spPr/>
        <p:txBody>
          <a:bodyPr/>
          <a:lstStyle/>
          <a:p>
            <a:fld id="{355FBF17-E084-485F-BF0C-DED770ED7002}" type="datetimeFigureOut">
              <a:rPr lang="da-DK" smtClean="0"/>
              <a:t>21-03-2024</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2429942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nner med billede">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da-DK"/>
              <a:t>Klik for at redigere titeltypografien i masteren</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3" name="Date Placeholder 2"/>
          <p:cNvSpPr>
            <a:spLocks noGrp="1"/>
          </p:cNvSpPr>
          <p:nvPr>
            <p:ph type="dt" sz="half" idx="10"/>
          </p:nvPr>
        </p:nvSpPr>
        <p:spPr/>
        <p:txBody>
          <a:bodyPr/>
          <a:lstStyle/>
          <a:p>
            <a:fld id="{355FBF17-E084-485F-BF0C-DED770ED7002}" type="datetimeFigureOut">
              <a:rPr lang="da-DK" smtClean="0"/>
              <a:t>21-03-2024</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1662943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da-DK"/>
              <a:t>Klik for at redigere titeltypografien i masteren</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355FBF17-E084-485F-BF0C-DED770ED7002}" type="datetimeFigureOut">
              <a:rPr lang="da-DK" smtClean="0"/>
              <a:t>21-03-2024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67041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da-DK"/>
              <a:t>Klik for at redigere titeltypografien i masteren</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355FBF17-E084-485F-BF0C-DED770ED7002}" type="datetimeFigureOut">
              <a:rPr lang="da-DK" smtClean="0"/>
              <a:t>21-03-2024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40601827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el og indholdsobjekt">
    <p:spTree>
      <p:nvGrpSpPr>
        <p:cNvPr id="1" name=""/>
        <p:cNvGrpSpPr/>
        <p:nvPr/>
      </p:nvGrpSpPr>
      <p:grpSpPr>
        <a:xfrm>
          <a:off x="0" y="0"/>
          <a:ext cx="0" cy="0"/>
          <a:chOff x="0" y="0"/>
          <a:chExt cx="0" cy="0"/>
        </a:xfrm>
      </p:grpSpPr>
      <p:sp>
        <p:nvSpPr>
          <p:cNvPr id="2" name="Titel 1"/>
          <p:cNvSpPr>
            <a:spLocks noGrp="1"/>
          </p:cNvSpPr>
          <p:nvPr>
            <p:ph type="title"/>
          </p:nvPr>
        </p:nvSpPr>
        <p:spPr>
          <a:xfrm>
            <a:off x="612648" y="228600"/>
            <a:ext cx="8153400" cy="990600"/>
          </a:xfrm>
        </p:spPr>
        <p:txBody>
          <a:bodyPr/>
          <a:lstStyle/>
          <a:p>
            <a:r>
              <a:rPr kumimoji="0" lang="da-DK"/>
              <a:t>Klik for at redigere i master</a:t>
            </a:r>
            <a:endParaRPr kumimoji="0" lang="en-US"/>
          </a:p>
        </p:txBody>
      </p:sp>
      <p:sp>
        <p:nvSpPr>
          <p:cNvPr id="4" name="Pladsholder til dato 3"/>
          <p:cNvSpPr>
            <a:spLocks noGrp="1"/>
          </p:cNvSpPr>
          <p:nvPr>
            <p:ph type="dt" sz="half" idx="10"/>
          </p:nvPr>
        </p:nvSpPr>
        <p:spPr/>
        <p:txBody>
          <a:bodyPr/>
          <a:lstStyle/>
          <a:p>
            <a:fld id="{355FBF17-E084-485F-BF0C-DED770ED7002}" type="datetimeFigureOut">
              <a:rPr lang="da-DK" smtClean="0"/>
              <a:t>21-03-2024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lvl1pPr>
              <a:defRPr>
                <a:solidFill>
                  <a:srgbClr val="FFFFFF"/>
                </a:solidFill>
              </a:defRPr>
            </a:lvl1pPr>
          </a:lstStyle>
          <a:p>
            <a:fld id="{E69B7AA9-2931-447E-AEC2-BA08619B2C97}" type="slidenum">
              <a:rPr lang="da-DK" smtClean="0"/>
              <a:t>‹nr.›</a:t>
            </a:fld>
            <a:endParaRPr lang="da-DK"/>
          </a:p>
        </p:txBody>
      </p:sp>
      <p:sp>
        <p:nvSpPr>
          <p:cNvPr id="8" name="Pladsholder til indhold 7"/>
          <p:cNvSpPr>
            <a:spLocks noGrp="1"/>
          </p:cNvSpPr>
          <p:nvPr>
            <p:ph sz="quarter" idx="1"/>
          </p:nvPr>
        </p:nvSpPr>
        <p:spPr>
          <a:xfrm>
            <a:off x="612648" y="1600200"/>
            <a:ext cx="8153400" cy="4495800"/>
          </a:xfrm>
        </p:spPr>
        <p:txBody>
          <a:body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Tree>
    <p:extLst>
      <p:ext uri="{BB962C8B-B14F-4D97-AF65-F5344CB8AC3E}">
        <p14:creationId xmlns:p14="http://schemas.microsoft.com/office/powerpoint/2010/main" val="3647998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da-DK"/>
              <a:t>Klik for at redigere titeltypografien i masteren</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355FBF17-E084-485F-BF0C-DED770ED7002}" type="datetimeFigureOut">
              <a:rPr lang="da-DK" smtClean="0"/>
              <a:t>21-03-2024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1746953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da-DK"/>
              <a:t>Klik for at redigere titeltypografien i masteren</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355FBF17-E084-485F-BF0C-DED770ED7002}" type="datetimeFigureOut">
              <a:rPr lang="da-DK" smtClean="0"/>
              <a:t>21-03-2024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2031908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da-DK"/>
              <a:t>Klik for at redigere titeltypografien i masteren</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355FBF17-E084-485F-BF0C-DED770ED7002}" type="datetimeFigureOut">
              <a:rPr lang="da-DK" smtClean="0"/>
              <a:t>21-03-2024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186527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12" name="Content Placeholder 3"/>
          <p:cNvSpPr>
            <a:spLocks noGrp="1"/>
          </p:cNvSpPr>
          <p:nvPr>
            <p:ph sz="quarter" idx="13"/>
          </p:nvPr>
        </p:nvSpPr>
        <p:spPr>
          <a:xfrm>
            <a:off x="685331" y="3051013"/>
            <a:ext cx="3829520" cy="274018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13" name="Content Placeholder 5"/>
          <p:cNvSpPr>
            <a:spLocks noGrp="1"/>
          </p:cNvSpPr>
          <p:nvPr>
            <p:ph sz="quarter" idx="14"/>
          </p:nvPr>
        </p:nvSpPr>
        <p:spPr>
          <a:xfrm>
            <a:off x="4629150" y="3051013"/>
            <a:ext cx="3829051" cy="274018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355FBF17-E084-485F-BF0C-DED770ED7002}" type="datetimeFigureOut">
              <a:rPr lang="da-DK" smtClean="0"/>
              <a:t>21-03-2024</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1306515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355FBF17-E084-485F-BF0C-DED770ED7002}" type="datetimeFigureOut">
              <a:rPr lang="da-DK" smtClean="0"/>
              <a:t>21-03-2024</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852257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355FBF17-E084-485F-BF0C-DED770ED7002}" type="datetimeFigureOut">
              <a:rPr lang="da-DK" smtClean="0"/>
              <a:t>21-03-2024</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2926699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da-DK"/>
              <a:t>Klik for at redigere titeltypografien i masteren</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355FBF17-E084-485F-BF0C-DED770ED7002}" type="datetimeFigureOut">
              <a:rPr lang="da-DK" smtClean="0"/>
              <a:t>21-03-2024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4123437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355FBF17-E084-485F-BF0C-DED770ED7002}" type="datetimeFigureOut">
              <a:rPr lang="da-DK" smtClean="0"/>
              <a:t>21-03-2024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E69B7AA9-2931-447E-AEC2-BA08619B2C97}" type="slidenum">
              <a:rPr lang="da-DK" smtClean="0"/>
              <a:t>‹nr.›</a:t>
            </a:fld>
            <a:endParaRPr lang="da-DK"/>
          </a:p>
        </p:txBody>
      </p:sp>
    </p:spTree>
    <p:extLst>
      <p:ext uri="{BB962C8B-B14F-4D97-AF65-F5344CB8AC3E}">
        <p14:creationId xmlns:p14="http://schemas.microsoft.com/office/powerpoint/2010/main" val="1335202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355FBF17-E084-485F-BF0C-DED770ED7002}" type="datetimeFigureOut">
              <a:rPr lang="da-DK" smtClean="0"/>
              <a:t>21-03-2024</a:t>
            </a:fld>
            <a:endParaRPr lang="da-DK"/>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da-DK"/>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E69B7AA9-2931-447E-AEC2-BA08619B2C97}" type="slidenum">
              <a:rPr lang="da-DK" smtClean="0"/>
              <a:t>‹nr.›</a:t>
            </a:fld>
            <a:endParaRPr lang="da-DK"/>
          </a:p>
        </p:txBody>
      </p:sp>
    </p:spTree>
    <p:extLst>
      <p:ext uri="{BB962C8B-B14F-4D97-AF65-F5344CB8AC3E}">
        <p14:creationId xmlns:p14="http://schemas.microsoft.com/office/powerpoint/2010/main" val="39099888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17" Type="http://schemas.microsoft.com/office/2007/relationships/hdphoto" Target="../media/hdphoto2.wdp"/><Relationship Id="rId2" Type="http://schemas.openxmlformats.org/officeDocument/2006/relationships/tags" Target="../tags/tag2.xml"/><Relationship Id="rId16" Type="http://schemas.openxmlformats.org/officeDocument/2006/relationships/image" Target="../media/image6.pn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notesSlide" Target="../notesSlides/notesSlide1.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5576" y="2132856"/>
            <a:ext cx="7795592" cy="1070248"/>
          </a:xfrm>
        </p:spPr>
        <p:txBody>
          <a:bodyPr/>
          <a:lstStyle/>
          <a:p>
            <a:pPr algn="ctr"/>
            <a:r>
              <a:rPr lang="da-DK" dirty="0"/>
              <a:t>Generalforsamling 2024</a:t>
            </a:r>
          </a:p>
        </p:txBody>
      </p:sp>
      <p:sp>
        <p:nvSpPr>
          <p:cNvPr id="3" name="Undertitel 2"/>
          <p:cNvSpPr>
            <a:spLocks noGrp="1"/>
          </p:cNvSpPr>
          <p:nvPr>
            <p:ph type="subTitle" idx="1"/>
          </p:nvPr>
        </p:nvSpPr>
        <p:spPr>
          <a:xfrm>
            <a:off x="1475656" y="3900363"/>
            <a:ext cx="6517482" cy="1371599"/>
          </a:xfrm>
        </p:spPr>
        <p:txBody>
          <a:bodyPr/>
          <a:lstStyle/>
          <a:p>
            <a:r>
              <a:rPr lang="da-DK" dirty="0"/>
              <a:t>Rudersdalkredsen, DLF kreds 26</a:t>
            </a:r>
          </a:p>
        </p:txBody>
      </p:sp>
      <p:pic>
        <p:nvPicPr>
          <p:cNvPr id="4" name="Billede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8532440" y="6129015"/>
            <a:ext cx="434971" cy="454817"/>
          </a:xfrm>
          <a:prstGeom prst="rect">
            <a:avLst/>
          </a:prstGeom>
        </p:spPr>
      </p:pic>
      <p:sp>
        <p:nvSpPr>
          <p:cNvPr id="6" name="Tekstboks 5"/>
          <p:cNvSpPr txBox="1"/>
          <p:nvPr/>
        </p:nvSpPr>
        <p:spPr>
          <a:xfrm>
            <a:off x="3203848" y="3284984"/>
            <a:ext cx="3528392" cy="369332"/>
          </a:xfrm>
          <a:prstGeom prst="rect">
            <a:avLst/>
          </a:prstGeom>
          <a:noFill/>
        </p:spPr>
        <p:txBody>
          <a:bodyPr wrap="square" rtlCol="0">
            <a:spAutoFit/>
          </a:bodyPr>
          <a:lstStyle/>
          <a:p>
            <a:r>
              <a:rPr lang="da-DK" dirty="0"/>
              <a:t>Torsdag den 21. marts 2024</a:t>
            </a:r>
          </a:p>
        </p:txBody>
      </p:sp>
      <p:pic>
        <p:nvPicPr>
          <p:cNvPr id="7" name="Billed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5576" y="4586163"/>
            <a:ext cx="1728192" cy="1807043"/>
          </a:xfrm>
          <a:prstGeom prst="rect">
            <a:avLst/>
          </a:prstGeom>
        </p:spPr>
      </p:pic>
    </p:spTree>
    <p:extLst>
      <p:ext uri="{BB962C8B-B14F-4D97-AF65-F5344CB8AC3E}">
        <p14:creationId xmlns:p14="http://schemas.microsoft.com/office/powerpoint/2010/main" val="3895102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A6A647-3A94-4655-980C-3B08EE631445}"/>
              </a:ext>
            </a:extLst>
          </p:cNvPr>
          <p:cNvSpPr>
            <a:spLocks noGrp="1"/>
          </p:cNvSpPr>
          <p:nvPr>
            <p:ph type="title"/>
          </p:nvPr>
        </p:nvSpPr>
        <p:spPr/>
        <p:txBody>
          <a:bodyPr/>
          <a:lstStyle/>
          <a:p>
            <a:r>
              <a:rPr lang="da-DK" dirty="0" err="1"/>
              <a:t>Lokalaftale</a:t>
            </a:r>
            <a:endParaRPr lang="da-DK" dirty="0"/>
          </a:p>
        </p:txBody>
      </p:sp>
      <p:sp>
        <p:nvSpPr>
          <p:cNvPr id="3" name="Pladsholder til indhold 2">
            <a:extLst>
              <a:ext uri="{FF2B5EF4-FFF2-40B4-BE49-F238E27FC236}">
                <a16:creationId xmlns:a16="http://schemas.microsoft.com/office/drawing/2014/main" id="{86ADED1F-E2FA-44AC-95FC-9C285DC1E43E}"/>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marL="0" indent="0">
              <a:buNone/>
            </a:pPr>
            <a:endParaRPr lang="da-DK" dirty="0"/>
          </a:p>
        </p:txBody>
      </p:sp>
      <p:sp>
        <p:nvSpPr>
          <p:cNvPr id="4" name="Ellipse 3">
            <a:extLst>
              <a:ext uri="{FF2B5EF4-FFF2-40B4-BE49-F238E27FC236}">
                <a16:creationId xmlns:a16="http://schemas.microsoft.com/office/drawing/2014/main" id="{28077F95-C4E9-4D05-9F58-C61965D90EF3}"/>
              </a:ext>
            </a:extLst>
          </p:cNvPr>
          <p:cNvSpPr/>
          <p:nvPr/>
        </p:nvSpPr>
        <p:spPr>
          <a:xfrm>
            <a:off x="1547664" y="2276872"/>
            <a:ext cx="2376264" cy="2304255"/>
          </a:xfrm>
          <a:prstGeom prst="ellipse">
            <a:avLst/>
          </a:prstGeom>
          <a:solidFill>
            <a:srgbClr val="E5931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800" b="1" dirty="0">
                <a:solidFill>
                  <a:schemeClr val="tx1"/>
                </a:solidFill>
              </a:rPr>
              <a:t>Lokal-aftalen</a:t>
            </a:r>
          </a:p>
        </p:txBody>
      </p:sp>
      <p:grpSp>
        <p:nvGrpSpPr>
          <p:cNvPr id="22" name="Gruppe 21">
            <a:extLst>
              <a:ext uri="{FF2B5EF4-FFF2-40B4-BE49-F238E27FC236}">
                <a16:creationId xmlns:a16="http://schemas.microsoft.com/office/drawing/2014/main" id="{7C248CC0-1EE4-4D3F-8547-C92FDFBE073E}"/>
              </a:ext>
            </a:extLst>
          </p:cNvPr>
          <p:cNvGrpSpPr/>
          <p:nvPr/>
        </p:nvGrpSpPr>
        <p:grpSpPr>
          <a:xfrm>
            <a:off x="3368801" y="1823594"/>
            <a:ext cx="2782024" cy="1017197"/>
            <a:chOff x="3419872" y="1906007"/>
            <a:chExt cx="3337418" cy="1017197"/>
          </a:xfrm>
        </p:grpSpPr>
        <p:sp>
          <p:nvSpPr>
            <p:cNvPr id="7" name="Tekstfelt 6">
              <a:extLst>
                <a:ext uri="{FF2B5EF4-FFF2-40B4-BE49-F238E27FC236}">
                  <a16:creationId xmlns:a16="http://schemas.microsoft.com/office/drawing/2014/main" id="{FAF3CAD4-CB90-46CA-825C-826E8B3073D8}"/>
                </a:ext>
              </a:extLst>
            </p:cNvPr>
            <p:cNvSpPr txBox="1"/>
            <p:nvPr/>
          </p:nvSpPr>
          <p:spPr>
            <a:xfrm>
              <a:off x="3911886" y="1906007"/>
              <a:ext cx="2845404" cy="369332"/>
            </a:xfrm>
            <a:prstGeom prst="rect">
              <a:avLst/>
            </a:prstGeom>
            <a:solidFill>
              <a:srgbClr val="FFC000"/>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da-DK" dirty="0">
                  <a:solidFill>
                    <a:schemeClr val="tx1"/>
                  </a:solidFill>
                </a:rPr>
                <a:t>‘Ånden i aftalen’</a:t>
              </a:r>
            </a:p>
          </p:txBody>
        </p:sp>
        <p:cxnSp>
          <p:nvCxnSpPr>
            <p:cNvPr id="6" name="Lige pilforbindelse 5">
              <a:extLst>
                <a:ext uri="{FF2B5EF4-FFF2-40B4-BE49-F238E27FC236}">
                  <a16:creationId xmlns:a16="http://schemas.microsoft.com/office/drawing/2014/main" id="{F13C2A44-84B8-4034-A9BE-E62D4D9BB739}"/>
                </a:ext>
              </a:extLst>
            </p:cNvPr>
            <p:cNvCxnSpPr>
              <a:cxnSpLocks/>
            </p:cNvCxnSpPr>
            <p:nvPr/>
          </p:nvCxnSpPr>
          <p:spPr>
            <a:xfrm flipV="1">
              <a:off x="3419872" y="2158396"/>
              <a:ext cx="504056" cy="7648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23" name="Gruppe 22">
            <a:extLst>
              <a:ext uri="{FF2B5EF4-FFF2-40B4-BE49-F238E27FC236}">
                <a16:creationId xmlns:a16="http://schemas.microsoft.com/office/drawing/2014/main" id="{A6C934C0-2D01-4597-820B-598DA51B55E9}"/>
              </a:ext>
            </a:extLst>
          </p:cNvPr>
          <p:cNvGrpSpPr/>
          <p:nvPr/>
        </p:nvGrpSpPr>
        <p:grpSpPr>
          <a:xfrm>
            <a:off x="3419872" y="2694635"/>
            <a:ext cx="2810761" cy="646331"/>
            <a:chOff x="3419872" y="2694635"/>
            <a:chExt cx="2810761" cy="646331"/>
          </a:xfrm>
          <a:solidFill>
            <a:schemeClr val="accent6">
              <a:lumMod val="40000"/>
              <a:lumOff val="60000"/>
            </a:schemeClr>
          </a:solidFill>
        </p:grpSpPr>
        <p:sp>
          <p:nvSpPr>
            <p:cNvPr id="13" name="Tekstfelt 12">
              <a:extLst>
                <a:ext uri="{FF2B5EF4-FFF2-40B4-BE49-F238E27FC236}">
                  <a16:creationId xmlns:a16="http://schemas.microsoft.com/office/drawing/2014/main" id="{E759A166-3719-4A8B-A399-CB9EF16E484C}"/>
                </a:ext>
              </a:extLst>
            </p:cNvPr>
            <p:cNvSpPr txBox="1"/>
            <p:nvPr/>
          </p:nvSpPr>
          <p:spPr>
            <a:xfrm>
              <a:off x="4163878" y="2694635"/>
              <a:ext cx="2066755" cy="646331"/>
            </a:xfrm>
            <a:prstGeom prst="rect">
              <a:avLst/>
            </a:prstGeom>
            <a:solidFill>
              <a:srgbClr val="FFC000"/>
            </a:solidFill>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da-DK" dirty="0">
                  <a:solidFill>
                    <a:schemeClr val="tx1"/>
                  </a:solidFill>
                </a:rPr>
                <a:t>Gennemskuelig opgaveoversigt</a:t>
              </a:r>
            </a:p>
          </p:txBody>
        </p:sp>
        <p:cxnSp>
          <p:nvCxnSpPr>
            <p:cNvPr id="17" name="Lige pilforbindelse 16">
              <a:extLst>
                <a:ext uri="{FF2B5EF4-FFF2-40B4-BE49-F238E27FC236}">
                  <a16:creationId xmlns:a16="http://schemas.microsoft.com/office/drawing/2014/main" id="{2EC07428-02D5-437B-8754-D0DAB7DC89BA}"/>
                </a:ext>
              </a:extLst>
            </p:cNvPr>
            <p:cNvCxnSpPr>
              <a:cxnSpLocks/>
              <a:endCxn id="13" idx="1"/>
            </p:cNvCxnSpPr>
            <p:nvPr/>
          </p:nvCxnSpPr>
          <p:spPr>
            <a:xfrm flipV="1">
              <a:off x="3419872" y="3017801"/>
              <a:ext cx="744006" cy="124096"/>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4" name="Gruppe 23">
            <a:extLst>
              <a:ext uri="{FF2B5EF4-FFF2-40B4-BE49-F238E27FC236}">
                <a16:creationId xmlns:a16="http://schemas.microsoft.com/office/drawing/2014/main" id="{0470CA6A-FD5B-4130-B25C-9AB9B9AABFA8}"/>
              </a:ext>
            </a:extLst>
          </p:cNvPr>
          <p:cNvGrpSpPr/>
          <p:nvPr/>
        </p:nvGrpSpPr>
        <p:grpSpPr>
          <a:xfrm>
            <a:off x="3419872" y="3710228"/>
            <a:ext cx="2784886" cy="890776"/>
            <a:chOff x="3419872" y="3710228"/>
            <a:chExt cx="2784886" cy="890776"/>
          </a:xfrm>
          <a:solidFill>
            <a:schemeClr val="accent6">
              <a:lumMod val="75000"/>
            </a:schemeClr>
          </a:solidFill>
        </p:grpSpPr>
        <p:sp>
          <p:nvSpPr>
            <p:cNvPr id="14" name="Rektangel 13">
              <a:extLst>
                <a:ext uri="{FF2B5EF4-FFF2-40B4-BE49-F238E27FC236}">
                  <a16:creationId xmlns:a16="http://schemas.microsoft.com/office/drawing/2014/main" id="{38A5592C-DEA5-4703-84A3-8D94B9A408CC}"/>
                </a:ext>
              </a:extLst>
            </p:cNvPr>
            <p:cNvSpPr/>
            <p:nvPr/>
          </p:nvSpPr>
          <p:spPr>
            <a:xfrm>
              <a:off x="3995940" y="3880925"/>
              <a:ext cx="2208818" cy="720079"/>
            </a:xfrm>
            <a:prstGeom prst="rect">
              <a:avLst/>
            </a:prstGeom>
            <a:solidFill>
              <a:srgbClr val="E5931B"/>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da-DK" dirty="0"/>
                <a:t>Værn om forberedelsen</a:t>
              </a:r>
            </a:p>
          </p:txBody>
        </p:sp>
        <p:cxnSp>
          <p:nvCxnSpPr>
            <p:cNvPr id="19" name="Lige pilforbindelse 18">
              <a:extLst>
                <a:ext uri="{FF2B5EF4-FFF2-40B4-BE49-F238E27FC236}">
                  <a16:creationId xmlns:a16="http://schemas.microsoft.com/office/drawing/2014/main" id="{3B0B8D68-936D-4E5F-BF85-161CC3D19158}"/>
                </a:ext>
              </a:extLst>
            </p:cNvPr>
            <p:cNvCxnSpPr/>
            <p:nvPr/>
          </p:nvCxnSpPr>
          <p:spPr>
            <a:xfrm>
              <a:off x="3419872" y="3710228"/>
              <a:ext cx="815518" cy="395443"/>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5" name="Gruppe 24">
            <a:extLst>
              <a:ext uri="{FF2B5EF4-FFF2-40B4-BE49-F238E27FC236}">
                <a16:creationId xmlns:a16="http://schemas.microsoft.com/office/drawing/2014/main" id="{E50A6FB1-1426-4558-9B2F-6D771A763BF2}"/>
              </a:ext>
            </a:extLst>
          </p:cNvPr>
          <p:cNvGrpSpPr/>
          <p:nvPr/>
        </p:nvGrpSpPr>
        <p:grpSpPr>
          <a:xfrm>
            <a:off x="3059832" y="4119477"/>
            <a:ext cx="2329630" cy="1527564"/>
            <a:chOff x="3059832" y="4119477"/>
            <a:chExt cx="2329630" cy="1527564"/>
          </a:xfrm>
          <a:solidFill>
            <a:schemeClr val="accent4">
              <a:lumMod val="75000"/>
            </a:schemeClr>
          </a:solidFill>
        </p:grpSpPr>
        <p:sp>
          <p:nvSpPr>
            <p:cNvPr id="15" name="Rektangel 14">
              <a:extLst>
                <a:ext uri="{FF2B5EF4-FFF2-40B4-BE49-F238E27FC236}">
                  <a16:creationId xmlns:a16="http://schemas.microsoft.com/office/drawing/2014/main" id="{D8ED4F80-3DBA-4069-BC13-73083BBD0FBB}"/>
                </a:ext>
              </a:extLst>
            </p:cNvPr>
            <p:cNvSpPr/>
            <p:nvPr/>
          </p:nvSpPr>
          <p:spPr>
            <a:xfrm>
              <a:off x="3203848" y="4882233"/>
              <a:ext cx="2185614" cy="764808"/>
            </a:xfrm>
            <a:prstGeom prst="rect">
              <a:avLst/>
            </a:prstGeom>
            <a:grpFill/>
          </p:spPr>
          <p:style>
            <a:lnRef idx="3">
              <a:schemeClr val="lt1"/>
            </a:lnRef>
            <a:fillRef idx="1">
              <a:schemeClr val="accent2"/>
            </a:fillRef>
            <a:effectRef idx="1">
              <a:schemeClr val="accent2"/>
            </a:effectRef>
            <a:fontRef idx="minor">
              <a:schemeClr val="lt1"/>
            </a:fontRef>
          </p:style>
          <p:txBody>
            <a:bodyPr rtlCol="0" anchor="ctr"/>
            <a:lstStyle/>
            <a:p>
              <a:pPr algn="ctr"/>
              <a:r>
                <a:rPr lang="da-DK" dirty="0"/>
                <a:t>Drøftelsen</a:t>
              </a:r>
            </a:p>
            <a:p>
              <a:pPr algn="ctr"/>
              <a:endParaRPr lang="da-DK" dirty="0"/>
            </a:p>
          </p:txBody>
        </p:sp>
        <p:cxnSp>
          <p:nvCxnSpPr>
            <p:cNvPr id="21" name="Lige pilforbindelse 20">
              <a:extLst>
                <a:ext uri="{FF2B5EF4-FFF2-40B4-BE49-F238E27FC236}">
                  <a16:creationId xmlns:a16="http://schemas.microsoft.com/office/drawing/2014/main" id="{CD919A1D-4E22-4ED2-8C5F-A292C5028E7B}"/>
                </a:ext>
              </a:extLst>
            </p:cNvPr>
            <p:cNvCxnSpPr/>
            <p:nvPr/>
          </p:nvCxnSpPr>
          <p:spPr>
            <a:xfrm>
              <a:off x="3059832" y="4119477"/>
              <a:ext cx="492343" cy="913576"/>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9" name="Gruppe 28">
            <a:extLst>
              <a:ext uri="{FF2B5EF4-FFF2-40B4-BE49-F238E27FC236}">
                <a16:creationId xmlns:a16="http://schemas.microsoft.com/office/drawing/2014/main" id="{FA22C1D8-3FFA-480B-AD96-59AE516202CD}"/>
              </a:ext>
            </a:extLst>
          </p:cNvPr>
          <p:cNvGrpSpPr/>
          <p:nvPr/>
        </p:nvGrpSpPr>
        <p:grpSpPr>
          <a:xfrm>
            <a:off x="1194939" y="4286603"/>
            <a:ext cx="1512168" cy="1360438"/>
            <a:chOff x="1203498" y="4240964"/>
            <a:chExt cx="1512168" cy="1360438"/>
          </a:xfrm>
          <a:solidFill>
            <a:schemeClr val="accent4">
              <a:lumMod val="75000"/>
            </a:schemeClr>
          </a:solidFill>
        </p:grpSpPr>
        <p:sp>
          <p:nvSpPr>
            <p:cNvPr id="26" name="Rektangel 25">
              <a:extLst>
                <a:ext uri="{FF2B5EF4-FFF2-40B4-BE49-F238E27FC236}">
                  <a16:creationId xmlns:a16="http://schemas.microsoft.com/office/drawing/2014/main" id="{DFCBB7D2-24AB-443E-A8B8-B93103B20B25}"/>
                </a:ext>
              </a:extLst>
            </p:cNvPr>
            <p:cNvSpPr/>
            <p:nvPr/>
          </p:nvSpPr>
          <p:spPr>
            <a:xfrm>
              <a:off x="1203498" y="4836594"/>
              <a:ext cx="1512168" cy="764808"/>
            </a:xfrm>
            <a:prstGeom prst="rect">
              <a:avLst/>
            </a:prstGeom>
            <a:grpFill/>
          </p:spPr>
          <p:style>
            <a:lnRef idx="3">
              <a:schemeClr val="lt1"/>
            </a:lnRef>
            <a:fillRef idx="1">
              <a:schemeClr val="dk1"/>
            </a:fillRef>
            <a:effectRef idx="1">
              <a:schemeClr val="dk1"/>
            </a:effectRef>
            <a:fontRef idx="minor">
              <a:schemeClr val="lt1"/>
            </a:fontRef>
          </p:style>
          <p:txBody>
            <a:bodyPr rtlCol="0" anchor="ctr"/>
            <a:lstStyle/>
            <a:p>
              <a:pPr algn="ctr"/>
              <a:r>
                <a:rPr lang="da-DK" dirty="0"/>
                <a:t>Få det på skrift</a:t>
              </a:r>
            </a:p>
          </p:txBody>
        </p:sp>
        <p:cxnSp>
          <p:nvCxnSpPr>
            <p:cNvPr id="28" name="Lige pilforbindelse 27">
              <a:extLst>
                <a:ext uri="{FF2B5EF4-FFF2-40B4-BE49-F238E27FC236}">
                  <a16:creationId xmlns:a16="http://schemas.microsoft.com/office/drawing/2014/main" id="{7C66F1B9-B781-43FE-ABC9-C81242EB3896}"/>
                </a:ext>
              </a:extLst>
            </p:cNvPr>
            <p:cNvCxnSpPr/>
            <p:nvPr/>
          </p:nvCxnSpPr>
          <p:spPr>
            <a:xfrm flipH="1">
              <a:off x="2123728" y="4240964"/>
              <a:ext cx="216024" cy="792089"/>
            </a:xfrm>
            <a:prstGeom prst="straightConnector1">
              <a:avLst/>
            </a:prstGeom>
            <a:grpFill/>
            <a:ln>
              <a:solidFill>
                <a:schemeClr val="tx1"/>
              </a:solidFill>
              <a:tailEnd type="triangle"/>
            </a:ln>
          </p:spPr>
          <p:style>
            <a:lnRef idx="1">
              <a:schemeClr val="accent2"/>
            </a:lnRef>
            <a:fillRef idx="0">
              <a:schemeClr val="accent2"/>
            </a:fillRef>
            <a:effectRef idx="0">
              <a:schemeClr val="accent2"/>
            </a:effectRef>
            <a:fontRef idx="minor">
              <a:schemeClr val="tx1"/>
            </a:fontRef>
          </p:style>
        </p:cxnSp>
      </p:grpSp>
      <p:sp>
        <p:nvSpPr>
          <p:cNvPr id="20" name="Rektangel 19">
            <a:extLst>
              <a:ext uri="{FF2B5EF4-FFF2-40B4-BE49-F238E27FC236}">
                <a16:creationId xmlns:a16="http://schemas.microsoft.com/office/drawing/2014/main" id="{41234313-963B-42A1-8541-DDC76EC119E3}"/>
              </a:ext>
            </a:extLst>
          </p:cNvPr>
          <p:cNvSpPr/>
          <p:nvPr/>
        </p:nvSpPr>
        <p:spPr>
          <a:xfrm>
            <a:off x="6418833" y="1835231"/>
            <a:ext cx="2185615" cy="404204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a-DK" dirty="0">
              <a:solidFill>
                <a:schemeClr val="tx1"/>
              </a:solidFill>
            </a:endParaRPr>
          </a:p>
          <a:p>
            <a:pPr marL="285750" indent="-285750">
              <a:buFont typeface="Arial" panose="020B0604020202020204" pitchFamily="34" charset="0"/>
              <a:buChar char="•"/>
            </a:pPr>
            <a:r>
              <a:rPr lang="da-DK" dirty="0">
                <a:solidFill>
                  <a:schemeClr val="tx1"/>
                </a:solidFill>
              </a:rPr>
              <a:t>Undervisnings-timetal?</a:t>
            </a:r>
          </a:p>
          <a:p>
            <a:endParaRPr lang="da-DK" dirty="0">
              <a:solidFill>
                <a:schemeClr val="tx1"/>
              </a:solidFill>
            </a:endParaRPr>
          </a:p>
          <a:p>
            <a:pPr marL="285750" indent="-285750">
              <a:buFont typeface="Arial" panose="020B0604020202020204" pitchFamily="34" charset="0"/>
              <a:buChar char="•"/>
            </a:pPr>
            <a:r>
              <a:rPr lang="da-DK" dirty="0">
                <a:solidFill>
                  <a:schemeClr val="tx1"/>
                </a:solidFill>
              </a:rPr>
              <a:t>Tilstedeværelse-fleksibilitet?</a:t>
            </a:r>
          </a:p>
          <a:p>
            <a:endParaRPr lang="da-DK" dirty="0">
              <a:solidFill>
                <a:schemeClr val="tx1"/>
              </a:solidFill>
            </a:endParaRPr>
          </a:p>
          <a:p>
            <a:pPr marL="285750" indent="-285750">
              <a:buFont typeface="Arial" panose="020B0604020202020204" pitchFamily="34" charset="0"/>
              <a:buChar char="•"/>
            </a:pPr>
            <a:r>
              <a:rPr lang="da-DK" dirty="0">
                <a:solidFill>
                  <a:schemeClr val="tx1"/>
                </a:solidFill>
              </a:rPr>
              <a:t>Forberedelse?</a:t>
            </a:r>
          </a:p>
          <a:p>
            <a:endParaRPr lang="da-DK" dirty="0">
              <a:solidFill>
                <a:schemeClr val="tx1"/>
              </a:solidFill>
            </a:endParaRPr>
          </a:p>
          <a:p>
            <a:pPr marL="285750" indent="-285750">
              <a:buFont typeface="Arial" panose="020B0604020202020204" pitchFamily="34" charset="0"/>
              <a:buChar char="•"/>
            </a:pPr>
            <a:r>
              <a:rPr lang="da-DK" dirty="0" err="1">
                <a:solidFill>
                  <a:schemeClr val="tx1"/>
                </a:solidFill>
              </a:rPr>
              <a:t>Bh.kl.lederne</a:t>
            </a:r>
            <a:r>
              <a:rPr lang="da-DK" dirty="0">
                <a:solidFill>
                  <a:schemeClr val="tx1"/>
                </a:solidFill>
              </a:rPr>
              <a:t>?</a:t>
            </a:r>
          </a:p>
          <a:p>
            <a:endParaRPr lang="da-DK" dirty="0">
              <a:solidFill>
                <a:schemeClr val="tx1"/>
              </a:solidFill>
            </a:endParaRPr>
          </a:p>
          <a:p>
            <a:pPr marL="285750" indent="-285750">
              <a:buFont typeface="Arial" panose="020B0604020202020204" pitchFamily="34" charset="0"/>
              <a:buChar char="•"/>
            </a:pPr>
            <a:r>
              <a:rPr lang="da-DK" dirty="0" err="1">
                <a:solidFill>
                  <a:schemeClr val="tx1"/>
                </a:solidFill>
              </a:rPr>
              <a:t>Tolærertimer</a:t>
            </a:r>
            <a:r>
              <a:rPr lang="da-DK" dirty="0">
                <a:solidFill>
                  <a:schemeClr val="tx1"/>
                </a:solidFill>
              </a:rPr>
              <a:t>?</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endParaRPr lang="da-DK" dirty="0">
              <a:solidFill>
                <a:schemeClr val="tx1"/>
              </a:solidFill>
            </a:endParaRPr>
          </a:p>
        </p:txBody>
      </p:sp>
    </p:spTree>
    <p:extLst>
      <p:ext uri="{BB962C8B-B14F-4D97-AF65-F5344CB8AC3E}">
        <p14:creationId xmlns:p14="http://schemas.microsoft.com/office/powerpoint/2010/main" val="3922899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A6A647-3A94-4655-980C-3B08EE631445}"/>
              </a:ext>
            </a:extLst>
          </p:cNvPr>
          <p:cNvSpPr>
            <a:spLocks noGrp="1"/>
          </p:cNvSpPr>
          <p:nvPr>
            <p:ph type="title"/>
          </p:nvPr>
        </p:nvSpPr>
        <p:spPr/>
        <p:txBody>
          <a:bodyPr/>
          <a:lstStyle/>
          <a:p>
            <a:r>
              <a:rPr lang="da-DK" dirty="0"/>
              <a:t>Medlemmer</a:t>
            </a:r>
          </a:p>
        </p:txBody>
      </p:sp>
      <p:sp>
        <p:nvSpPr>
          <p:cNvPr id="3" name="Pladsholder til indhold 2">
            <a:extLst>
              <a:ext uri="{FF2B5EF4-FFF2-40B4-BE49-F238E27FC236}">
                <a16:creationId xmlns:a16="http://schemas.microsoft.com/office/drawing/2014/main" id="{86ADED1F-E2FA-44AC-95FC-9C285DC1E43E}"/>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marL="0" indent="0">
              <a:buNone/>
            </a:pPr>
            <a:endParaRPr lang="da-DK" dirty="0"/>
          </a:p>
        </p:txBody>
      </p:sp>
      <p:sp>
        <p:nvSpPr>
          <p:cNvPr id="4" name="Ellipse 3">
            <a:extLst>
              <a:ext uri="{FF2B5EF4-FFF2-40B4-BE49-F238E27FC236}">
                <a16:creationId xmlns:a16="http://schemas.microsoft.com/office/drawing/2014/main" id="{28077F95-C4E9-4D05-9F58-C61965D90EF3}"/>
              </a:ext>
            </a:extLst>
          </p:cNvPr>
          <p:cNvSpPr/>
          <p:nvPr/>
        </p:nvSpPr>
        <p:spPr>
          <a:xfrm>
            <a:off x="1547664" y="2276872"/>
            <a:ext cx="2376264" cy="2304255"/>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800" b="1" dirty="0">
                <a:solidFill>
                  <a:schemeClr val="bg1"/>
                </a:solidFill>
              </a:rPr>
              <a:t>Medlems-aktiviteter</a:t>
            </a:r>
          </a:p>
        </p:txBody>
      </p:sp>
      <p:grpSp>
        <p:nvGrpSpPr>
          <p:cNvPr id="22" name="Gruppe 21">
            <a:extLst>
              <a:ext uri="{FF2B5EF4-FFF2-40B4-BE49-F238E27FC236}">
                <a16:creationId xmlns:a16="http://schemas.microsoft.com/office/drawing/2014/main" id="{7C248CC0-1EE4-4D3F-8547-C92FDFBE073E}"/>
              </a:ext>
            </a:extLst>
          </p:cNvPr>
          <p:cNvGrpSpPr/>
          <p:nvPr/>
        </p:nvGrpSpPr>
        <p:grpSpPr>
          <a:xfrm>
            <a:off x="3419872" y="1835231"/>
            <a:ext cx="2555196" cy="1087973"/>
            <a:chOff x="3419872" y="1835231"/>
            <a:chExt cx="2555196" cy="1087973"/>
          </a:xfrm>
          <a:solidFill>
            <a:srgbClr val="E5931B"/>
          </a:solidFill>
        </p:grpSpPr>
        <p:sp>
          <p:nvSpPr>
            <p:cNvPr id="7" name="Tekstfelt 6">
              <a:extLst>
                <a:ext uri="{FF2B5EF4-FFF2-40B4-BE49-F238E27FC236}">
                  <a16:creationId xmlns:a16="http://schemas.microsoft.com/office/drawing/2014/main" id="{FAF3CAD4-CB90-46CA-825C-826E8B3073D8}"/>
                </a:ext>
              </a:extLst>
            </p:cNvPr>
            <p:cNvSpPr txBox="1"/>
            <p:nvPr/>
          </p:nvSpPr>
          <p:spPr>
            <a:xfrm>
              <a:off x="3742820" y="1835231"/>
              <a:ext cx="2232248" cy="369332"/>
            </a:xfrm>
            <a:prstGeom prst="rect">
              <a:avLst/>
            </a:prstGeom>
            <a:grp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da-DK" dirty="0">
                  <a:solidFill>
                    <a:schemeClr val="tx1"/>
                  </a:solidFill>
                </a:rPr>
                <a:t>Faglig Klub</a:t>
              </a:r>
            </a:p>
          </p:txBody>
        </p:sp>
        <p:cxnSp>
          <p:nvCxnSpPr>
            <p:cNvPr id="6" name="Lige pilforbindelse 5">
              <a:extLst>
                <a:ext uri="{FF2B5EF4-FFF2-40B4-BE49-F238E27FC236}">
                  <a16:creationId xmlns:a16="http://schemas.microsoft.com/office/drawing/2014/main" id="{F13C2A44-84B8-4034-A9BE-E62D4D9BB739}"/>
                </a:ext>
              </a:extLst>
            </p:cNvPr>
            <p:cNvCxnSpPr>
              <a:cxnSpLocks/>
            </p:cNvCxnSpPr>
            <p:nvPr/>
          </p:nvCxnSpPr>
          <p:spPr>
            <a:xfrm flipV="1">
              <a:off x="3419872" y="2158396"/>
              <a:ext cx="504056" cy="764808"/>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3" name="Gruppe 22">
            <a:extLst>
              <a:ext uri="{FF2B5EF4-FFF2-40B4-BE49-F238E27FC236}">
                <a16:creationId xmlns:a16="http://schemas.microsoft.com/office/drawing/2014/main" id="{A6C934C0-2D01-4597-820B-598DA51B55E9}"/>
              </a:ext>
            </a:extLst>
          </p:cNvPr>
          <p:cNvGrpSpPr/>
          <p:nvPr/>
        </p:nvGrpSpPr>
        <p:grpSpPr>
          <a:xfrm>
            <a:off x="3419872" y="2782668"/>
            <a:ext cx="2784886" cy="369332"/>
            <a:chOff x="3419872" y="2782668"/>
            <a:chExt cx="2784886" cy="369332"/>
          </a:xfrm>
          <a:solidFill>
            <a:srgbClr val="E5931B"/>
          </a:solidFill>
        </p:grpSpPr>
        <p:sp>
          <p:nvSpPr>
            <p:cNvPr id="13" name="Tekstfelt 12">
              <a:extLst>
                <a:ext uri="{FF2B5EF4-FFF2-40B4-BE49-F238E27FC236}">
                  <a16:creationId xmlns:a16="http://schemas.microsoft.com/office/drawing/2014/main" id="{E759A166-3719-4A8B-A399-CB9EF16E484C}"/>
                </a:ext>
              </a:extLst>
            </p:cNvPr>
            <p:cNvSpPr txBox="1"/>
            <p:nvPr/>
          </p:nvSpPr>
          <p:spPr>
            <a:xfrm>
              <a:off x="4235390" y="2782668"/>
              <a:ext cx="1969368" cy="369332"/>
            </a:xfrm>
            <a:prstGeom prst="rect">
              <a:avLst/>
            </a:prstGeom>
            <a:grpFill/>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da-DK" dirty="0">
                  <a:solidFill>
                    <a:schemeClr val="tx1"/>
                  </a:solidFill>
                </a:rPr>
                <a:t>OK-møde</a:t>
              </a:r>
            </a:p>
          </p:txBody>
        </p:sp>
        <p:cxnSp>
          <p:nvCxnSpPr>
            <p:cNvPr id="17" name="Lige pilforbindelse 16">
              <a:extLst>
                <a:ext uri="{FF2B5EF4-FFF2-40B4-BE49-F238E27FC236}">
                  <a16:creationId xmlns:a16="http://schemas.microsoft.com/office/drawing/2014/main" id="{2EC07428-02D5-437B-8754-D0DAB7DC89BA}"/>
                </a:ext>
              </a:extLst>
            </p:cNvPr>
            <p:cNvCxnSpPr>
              <a:endCxn id="13" idx="1"/>
            </p:cNvCxnSpPr>
            <p:nvPr/>
          </p:nvCxnSpPr>
          <p:spPr>
            <a:xfrm flipV="1">
              <a:off x="3419872" y="2967334"/>
              <a:ext cx="815518" cy="138499"/>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4" name="Gruppe 23">
            <a:extLst>
              <a:ext uri="{FF2B5EF4-FFF2-40B4-BE49-F238E27FC236}">
                <a16:creationId xmlns:a16="http://schemas.microsoft.com/office/drawing/2014/main" id="{0470CA6A-FD5B-4130-B25C-9AB9B9AABFA8}"/>
              </a:ext>
            </a:extLst>
          </p:cNvPr>
          <p:cNvGrpSpPr/>
          <p:nvPr/>
        </p:nvGrpSpPr>
        <p:grpSpPr>
          <a:xfrm>
            <a:off x="3419872" y="3710228"/>
            <a:ext cx="2784886" cy="890776"/>
            <a:chOff x="3419872" y="3710228"/>
            <a:chExt cx="2784886" cy="890776"/>
          </a:xfrm>
          <a:solidFill>
            <a:schemeClr val="accent4">
              <a:lumMod val="50000"/>
            </a:schemeClr>
          </a:solidFill>
        </p:grpSpPr>
        <p:sp>
          <p:nvSpPr>
            <p:cNvPr id="14" name="Rektangel 13">
              <a:extLst>
                <a:ext uri="{FF2B5EF4-FFF2-40B4-BE49-F238E27FC236}">
                  <a16:creationId xmlns:a16="http://schemas.microsoft.com/office/drawing/2014/main" id="{38A5592C-DEA5-4703-84A3-8D94B9A408CC}"/>
                </a:ext>
              </a:extLst>
            </p:cNvPr>
            <p:cNvSpPr/>
            <p:nvPr/>
          </p:nvSpPr>
          <p:spPr>
            <a:xfrm>
              <a:off x="3995940" y="3880925"/>
              <a:ext cx="2208818" cy="720079"/>
            </a:xfrm>
            <a:prstGeom prst="rect">
              <a:avLst/>
            </a:prstGeom>
            <a:solidFill>
              <a:schemeClr val="accent5">
                <a:lumMod val="50000"/>
              </a:schemeClr>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da-DK" dirty="0"/>
                <a:t>DLF’s jubilæum</a:t>
              </a:r>
            </a:p>
            <a:p>
              <a:pPr algn="ctr"/>
              <a:r>
                <a:rPr lang="da-DK" dirty="0"/>
                <a:t>150 år</a:t>
              </a:r>
            </a:p>
          </p:txBody>
        </p:sp>
        <p:cxnSp>
          <p:nvCxnSpPr>
            <p:cNvPr id="19" name="Lige pilforbindelse 18">
              <a:extLst>
                <a:ext uri="{FF2B5EF4-FFF2-40B4-BE49-F238E27FC236}">
                  <a16:creationId xmlns:a16="http://schemas.microsoft.com/office/drawing/2014/main" id="{3B0B8D68-936D-4E5F-BF85-161CC3D19158}"/>
                </a:ext>
              </a:extLst>
            </p:cNvPr>
            <p:cNvCxnSpPr/>
            <p:nvPr/>
          </p:nvCxnSpPr>
          <p:spPr>
            <a:xfrm>
              <a:off x="3419872" y="3710228"/>
              <a:ext cx="815518" cy="395443"/>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5" name="Gruppe 24">
            <a:extLst>
              <a:ext uri="{FF2B5EF4-FFF2-40B4-BE49-F238E27FC236}">
                <a16:creationId xmlns:a16="http://schemas.microsoft.com/office/drawing/2014/main" id="{E50A6FB1-1426-4558-9B2F-6D771A763BF2}"/>
              </a:ext>
            </a:extLst>
          </p:cNvPr>
          <p:cNvGrpSpPr/>
          <p:nvPr/>
        </p:nvGrpSpPr>
        <p:grpSpPr>
          <a:xfrm>
            <a:off x="3335177" y="4176817"/>
            <a:ext cx="2329630" cy="1527564"/>
            <a:chOff x="3059832" y="4119477"/>
            <a:chExt cx="2329630" cy="1527564"/>
          </a:xfrm>
          <a:solidFill>
            <a:schemeClr val="accent3">
              <a:lumMod val="50000"/>
            </a:schemeClr>
          </a:solidFill>
        </p:grpSpPr>
        <p:sp>
          <p:nvSpPr>
            <p:cNvPr id="15" name="Rektangel 14">
              <a:extLst>
                <a:ext uri="{FF2B5EF4-FFF2-40B4-BE49-F238E27FC236}">
                  <a16:creationId xmlns:a16="http://schemas.microsoft.com/office/drawing/2014/main" id="{D8ED4F80-3DBA-4069-BC13-73083BBD0FBB}"/>
                </a:ext>
              </a:extLst>
            </p:cNvPr>
            <p:cNvSpPr/>
            <p:nvPr/>
          </p:nvSpPr>
          <p:spPr>
            <a:xfrm>
              <a:off x="3203848" y="4882233"/>
              <a:ext cx="2185614" cy="764808"/>
            </a:xfrm>
            <a:prstGeom prst="rect">
              <a:avLst/>
            </a:prstGeom>
            <a:solidFill>
              <a:schemeClr val="accent5">
                <a:lumMod val="50000"/>
              </a:schemeClr>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a-DK" dirty="0"/>
                <a:t>Medlemskursus 20??</a:t>
              </a:r>
            </a:p>
          </p:txBody>
        </p:sp>
        <p:cxnSp>
          <p:nvCxnSpPr>
            <p:cNvPr id="21" name="Lige pilforbindelse 20">
              <a:extLst>
                <a:ext uri="{FF2B5EF4-FFF2-40B4-BE49-F238E27FC236}">
                  <a16:creationId xmlns:a16="http://schemas.microsoft.com/office/drawing/2014/main" id="{CD919A1D-4E22-4ED2-8C5F-A292C5028E7B}"/>
                </a:ext>
              </a:extLst>
            </p:cNvPr>
            <p:cNvCxnSpPr/>
            <p:nvPr/>
          </p:nvCxnSpPr>
          <p:spPr>
            <a:xfrm>
              <a:off x="3059832" y="4119477"/>
              <a:ext cx="492343" cy="913576"/>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9" name="Gruppe 28">
            <a:extLst>
              <a:ext uri="{FF2B5EF4-FFF2-40B4-BE49-F238E27FC236}">
                <a16:creationId xmlns:a16="http://schemas.microsoft.com/office/drawing/2014/main" id="{FA22C1D8-3FFA-480B-AD96-59AE516202CD}"/>
              </a:ext>
            </a:extLst>
          </p:cNvPr>
          <p:cNvGrpSpPr/>
          <p:nvPr/>
        </p:nvGrpSpPr>
        <p:grpSpPr>
          <a:xfrm>
            <a:off x="820163" y="4343943"/>
            <a:ext cx="2376264" cy="1384112"/>
            <a:chOff x="808426" y="4240964"/>
            <a:chExt cx="2376264" cy="1384112"/>
          </a:xfrm>
          <a:solidFill>
            <a:schemeClr val="accent5">
              <a:lumMod val="75000"/>
            </a:schemeClr>
          </a:solidFill>
        </p:grpSpPr>
        <p:sp>
          <p:nvSpPr>
            <p:cNvPr id="26" name="Rektangel 25">
              <a:extLst>
                <a:ext uri="{FF2B5EF4-FFF2-40B4-BE49-F238E27FC236}">
                  <a16:creationId xmlns:a16="http://schemas.microsoft.com/office/drawing/2014/main" id="{DFCBB7D2-24AB-443E-A8B8-B93103B20B25}"/>
                </a:ext>
              </a:extLst>
            </p:cNvPr>
            <p:cNvSpPr/>
            <p:nvPr/>
          </p:nvSpPr>
          <p:spPr>
            <a:xfrm>
              <a:off x="808426" y="4860268"/>
              <a:ext cx="2376264" cy="764808"/>
            </a:xfrm>
            <a:prstGeom prst="rect">
              <a:avLst/>
            </a:prstGeom>
            <a:solidFill>
              <a:schemeClr val="accent5">
                <a:lumMod val="50000"/>
              </a:schemeClr>
            </a:solidFill>
          </p:spPr>
          <p:style>
            <a:lnRef idx="3">
              <a:schemeClr val="lt1"/>
            </a:lnRef>
            <a:fillRef idx="1">
              <a:schemeClr val="dk1"/>
            </a:fillRef>
            <a:effectRef idx="1">
              <a:schemeClr val="dk1"/>
            </a:effectRef>
            <a:fontRef idx="minor">
              <a:schemeClr val="lt1"/>
            </a:fontRef>
          </p:style>
          <p:txBody>
            <a:bodyPr rtlCol="0" anchor="ctr"/>
            <a:lstStyle/>
            <a:p>
              <a:pPr algn="ctr"/>
              <a:r>
                <a:rPr lang="da-DK" dirty="0"/>
                <a:t>Nye ideer?</a:t>
              </a:r>
            </a:p>
          </p:txBody>
        </p:sp>
        <p:cxnSp>
          <p:nvCxnSpPr>
            <p:cNvPr id="28" name="Lige pilforbindelse 27">
              <a:extLst>
                <a:ext uri="{FF2B5EF4-FFF2-40B4-BE49-F238E27FC236}">
                  <a16:creationId xmlns:a16="http://schemas.microsoft.com/office/drawing/2014/main" id="{7C66F1B9-B781-43FE-ABC9-C81242EB3896}"/>
                </a:ext>
              </a:extLst>
            </p:cNvPr>
            <p:cNvCxnSpPr/>
            <p:nvPr/>
          </p:nvCxnSpPr>
          <p:spPr>
            <a:xfrm flipH="1">
              <a:off x="2123728" y="4240964"/>
              <a:ext cx="216024" cy="79208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0" name="Rektangel 19">
            <a:extLst>
              <a:ext uri="{FF2B5EF4-FFF2-40B4-BE49-F238E27FC236}">
                <a16:creationId xmlns:a16="http://schemas.microsoft.com/office/drawing/2014/main" id="{41234313-963B-42A1-8541-DDC76EC119E3}"/>
              </a:ext>
            </a:extLst>
          </p:cNvPr>
          <p:cNvSpPr/>
          <p:nvPr/>
        </p:nvSpPr>
        <p:spPr>
          <a:xfrm>
            <a:off x="6418833" y="1835231"/>
            <a:ext cx="2185615" cy="4042041"/>
          </a:xfrm>
          <a:prstGeom prst="rect">
            <a:avLst/>
          </a:prstGeom>
          <a:solidFill>
            <a:srgbClr val="351A0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a-DK" dirty="0">
                <a:solidFill>
                  <a:schemeClr val="bg1"/>
                </a:solidFill>
              </a:rPr>
              <a:t>Hvordan støtter vi op om faglig klub?</a:t>
            </a:r>
          </a:p>
          <a:p>
            <a:endParaRPr lang="da-DK" dirty="0">
              <a:solidFill>
                <a:schemeClr val="bg1"/>
              </a:solidFill>
            </a:endParaRPr>
          </a:p>
          <a:p>
            <a:pPr marL="285750" indent="-285750">
              <a:buFont typeface="Arial" panose="020B0604020202020204" pitchFamily="34" charset="0"/>
              <a:buChar char="•"/>
            </a:pPr>
            <a:r>
              <a:rPr lang="da-DK" dirty="0">
                <a:solidFill>
                  <a:schemeClr val="bg1"/>
                </a:solidFill>
              </a:rPr>
              <a:t>OK på faglig klub eller til fælles møde?</a:t>
            </a:r>
          </a:p>
          <a:p>
            <a:endParaRPr lang="da-DK" dirty="0">
              <a:solidFill>
                <a:schemeClr val="bg1"/>
              </a:solidFill>
            </a:endParaRPr>
          </a:p>
          <a:p>
            <a:pPr marL="285750" indent="-285750">
              <a:buFont typeface="Arial" panose="020B0604020202020204" pitchFamily="34" charset="0"/>
              <a:buChar char="•"/>
            </a:pPr>
            <a:r>
              <a:rPr lang="da-DK" dirty="0">
                <a:solidFill>
                  <a:schemeClr val="bg1"/>
                </a:solidFill>
              </a:rPr>
              <a:t>Fredagsbar</a:t>
            </a:r>
          </a:p>
          <a:p>
            <a:endParaRPr lang="da-DK" dirty="0">
              <a:solidFill>
                <a:schemeClr val="bg1"/>
              </a:solidFill>
            </a:endParaRPr>
          </a:p>
          <a:p>
            <a:pPr marL="285750" indent="-285750">
              <a:buFont typeface="Arial" panose="020B0604020202020204" pitchFamily="34" charset="0"/>
              <a:buChar char="•"/>
            </a:pPr>
            <a:r>
              <a:rPr lang="da-DK" dirty="0">
                <a:solidFill>
                  <a:schemeClr val="bg1"/>
                </a:solidFill>
              </a:rPr>
              <a:t>Medlemskursus?</a:t>
            </a:r>
          </a:p>
          <a:p>
            <a:endParaRPr lang="da-DK" dirty="0">
              <a:solidFill>
                <a:schemeClr val="bg1"/>
              </a:solidFill>
            </a:endParaRPr>
          </a:p>
          <a:p>
            <a:pPr marL="285750" indent="-285750">
              <a:buFont typeface="Arial" panose="020B0604020202020204" pitchFamily="34" charset="0"/>
              <a:buChar char="•"/>
            </a:pPr>
            <a:r>
              <a:rPr lang="da-DK" dirty="0">
                <a:solidFill>
                  <a:schemeClr val="bg1"/>
                </a:solidFill>
              </a:rPr>
              <a:t>Ny kredsstyrelse</a:t>
            </a:r>
          </a:p>
          <a:p>
            <a:pPr marL="285750" indent="-285750">
              <a:buFont typeface="Arial" panose="020B0604020202020204" pitchFamily="34" charset="0"/>
              <a:buChar char="•"/>
            </a:pPr>
            <a:endParaRPr lang="da-DK" dirty="0">
              <a:solidFill>
                <a:schemeClr val="tx1"/>
              </a:solidFill>
            </a:endParaRPr>
          </a:p>
        </p:txBody>
      </p:sp>
    </p:spTree>
    <p:extLst>
      <p:ext uri="{BB962C8B-B14F-4D97-AF65-F5344CB8AC3E}">
        <p14:creationId xmlns:p14="http://schemas.microsoft.com/office/powerpoint/2010/main" val="2238546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GF-24, punkt 3: Regnskab 2023 </a:t>
            </a:r>
            <a:r>
              <a:rPr lang="da-DK" sz="1600" dirty="0"/>
              <a:t>kredskassen</a:t>
            </a:r>
            <a:br>
              <a:rPr lang="da-DK" dirty="0"/>
            </a:br>
            <a:endParaRPr lang="da-DK" dirty="0"/>
          </a:p>
        </p:txBody>
      </p:sp>
      <p:pic>
        <p:nvPicPr>
          <p:cNvPr id="4" name="Billede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8392700" y="5978429"/>
            <a:ext cx="578987" cy="605404"/>
          </a:xfrm>
          <a:prstGeom prst="rect">
            <a:avLst/>
          </a:prstGeom>
        </p:spPr>
      </p:pic>
      <p:sp>
        <p:nvSpPr>
          <p:cNvPr id="6" name="Control 1"/>
          <p:cNvSpPr>
            <a:spLocks noChangeArrowheads="1" noChangeShapeType="1"/>
          </p:cNvSpPr>
          <p:nvPr/>
        </p:nvSpPr>
        <p:spPr bwMode="auto">
          <a:xfrm>
            <a:off x="11523663" y="2574925"/>
            <a:ext cx="3162300" cy="55721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0" name="Control 3"/>
          <p:cNvSpPr>
            <a:spLocks noChangeArrowheads="1" noChangeShapeType="1"/>
          </p:cNvSpPr>
          <p:nvPr/>
        </p:nvSpPr>
        <p:spPr bwMode="auto">
          <a:xfrm>
            <a:off x="11187113" y="8909050"/>
            <a:ext cx="3149600" cy="335597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7" name="Control 1"/>
          <p:cNvSpPr>
            <a:spLocks noChangeArrowheads="1" noChangeShapeType="1"/>
          </p:cNvSpPr>
          <p:nvPr/>
        </p:nvSpPr>
        <p:spPr bwMode="auto">
          <a:xfrm>
            <a:off x="11469688" y="2586038"/>
            <a:ext cx="3162300" cy="53689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2" name="Control 2"/>
          <p:cNvSpPr>
            <a:spLocks noChangeArrowheads="1" noChangeShapeType="1"/>
          </p:cNvSpPr>
          <p:nvPr/>
        </p:nvSpPr>
        <p:spPr bwMode="auto">
          <a:xfrm>
            <a:off x="11187113" y="8613775"/>
            <a:ext cx="3149600" cy="335597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8" name="Control 1"/>
          <p:cNvSpPr>
            <a:spLocks noChangeArrowheads="1" noChangeShapeType="1"/>
          </p:cNvSpPr>
          <p:nvPr/>
        </p:nvSpPr>
        <p:spPr bwMode="auto">
          <a:xfrm>
            <a:off x="11469688" y="2586038"/>
            <a:ext cx="3162300" cy="536416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3" name="Control 2"/>
          <p:cNvSpPr>
            <a:spLocks noChangeArrowheads="1" noChangeShapeType="1"/>
          </p:cNvSpPr>
          <p:nvPr/>
        </p:nvSpPr>
        <p:spPr bwMode="auto">
          <a:xfrm>
            <a:off x="11187113" y="8613775"/>
            <a:ext cx="3149600" cy="335597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5" name="Control 2">
            <a:extLst>
              <a:ext uri="{FF2B5EF4-FFF2-40B4-BE49-F238E27FC236}">
                <a16:creationId xmlns:a16="http://schemas.microsoft.com/office/drawing/2014/main" id="{CA419CE4-BA9E-4646-BFA1-B5BFF9BA0833}"/>
              </a:ext>
            </a:extLst>
          </p:cNvPr>
          <p:cNvSpPr>
            <a:spLocks noChangeArrowheads="1" noChangeShapeType="1"/>
          </p:cNvSpPr>
          <p:nvPr/>
        </p:nvSpPr>
        <p:spPr bwMode="auto">
          <a:xfrm>
            <a:off x="3800475" y="9261648"/>
            <a:ext cx="2924175" cy="144445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21" name="Control 5">
            <a:extLst>
              <a:ext uri="{FF2B5EF4-FFF2-40B4-BE49-F238E27FC236}">
                <a16:creationId xmlns:a16="http://schemas.microsoft.com/office/drawing/2014/main" id="{9AE8150E-F8B2-4A35-B725-6F50B0C9D011}"/>
              </a:ext>
            </a:extLst>
          </p:cNvPr>
          <p:cNvSpPr>
            <a:spLocks noChangeArrowheads="1" noChangeShapeType="1"/>
          </p:cNvSpPr>
          <p:nvPr/>
        </p:nvSpPr>
        <p:spPr bwMode="auto">
          <a:xfrm>
            <a:off x="8875713" y="1600200"/>
            <a:ext cx="3163887" cy="53594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25" name="Control 7">
            <a:extLst>
              <a:ext uri="{FF2B5EF4-FFF2-40B4-BE49-F238E27FC236}">
                <a16:creationId xmlns:a16="http://schemas.microsoft.com/office/drawing/2014/main" id="{3651C442-3126-4D8B-AE18-5F0F71AEBBF2}"/>
              </a:ext>
            </a:extLst>
          </p:cNvPr>
          <p:cNvSpPr>
            <a:spLocks noChangeArrowheads="1" noChangeShapeType="1"/>
          </p:cNvSpPr>
          <p:nvPr/>
        </p:nvSpPr>
        <p:spPr bwMode="auto">
          <a:xfrm>
            <a:off x="13787391" y="1642636"/>
            <a:ext cx="3539155" cy="397960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graphicFrame>
        <p:nvGraphicFramePr>
          <p:cNvPr id="3" name="Tabel 2">
            <a:extLst>
              <a:ext uri="{FF2B5EF4-FFF2-40B4-BE49-F238E27FC236}">
                <a16:creationId xmlns:a16="http://schemas.microsoft.com/office/drawing/2014/main" id="{36268B05-B96E-36AA-02DC-6CCBD42B330F}"/>
              </a:ext>
            </a:extLst>
          </p:cNvPr>
          <p:cNvGraphicFramePr>
            <a:graphicFrameLocks noGrp="1"/>
          </p:cNvGraphicFramePr>
          <p:nvPr>
            <p:extLst>
              <p:ext uri="{D42A27DB-BD31-4B8C-83A1-F6EECF244321}">
                <p14:modId xmlns:p14="http://schemas.microsoft.com/office/powerpoint/2010/main" val="1869613433"/>
              </p:ext>
            </p:extLst>
          </p:nvPr>
        </p:nvGraphicFramePr>
        <p:xfrm>
          <a:off x="918997" y="1642636"/>
          <a:ext cx="3715212" cy="4879082"/>
        </p:xfrm>
        <a:graphic>
          <a:graphicData uri="http://schemas.openxmlformats.org/drawingml/2006/table">
            <a:tbl>
              <a:tblPr/>
              <a:tblGrid>
                <a:gridCol w="1495721">
                  <a:extLst>
                    <a:ext uri="{9D8B030D-6E8A-4147-A177-3AD203B41FA5}">
                      <a16:colId xmlns:a16="http://schemas.microsoft.com/office/drawing/2014/main" val="552067892"/>
                    </a:ext>
                  </a:extLst>
                </a:gridCol>
                <a:gridCol w="245018">
                  <a:extLst>
                    <a:ext uri="{9D8B030D-6E8A-4147-A177-3AD203B41FA5}">
                      <a16:colId xmlns:a16="http://schemas.microsoft.com/office/drawing/2014/main" val="4287111578"/>
                    </a:ext>
                  </a:extLst>
                </a:gridCol>
                <a:gridCol w="965165">
                  <a:extLst>
                    <a:ext uri="{9D8B030D-6E8A-4147-A177-3AD203B41FA5}">
                      <a16:colId xmlns:a16="http://schemas.microsoft.com/office/drawing/2014/main" val="3676268918"/>
                    </a:ext>
                  </a:extLst>
                </a:gridCol>
                <a:gridCol w="1009308">
                  <a:extLst>
                    <a:ext uri="{9D8B030D-6E8A-4147-A177-3AD203B41FA5}">
                      <a16:colId xmlns:a16="http://schemas.microsoft.com/office/drawing/2014/main" val="2732159390"/>
                    </a:ext>
                  </a:extLst>
                </a:gridCol>
              </a:tblGrid>
              <a:tr h="155061">
                <a:tc>
                  <a:txBody>
                    <a:bodyPr/>
                    <a:lstStyle/>
                    <a:p>
                      <a:pPr marR="0" indent="0" algn="l" rtl="0">
                        <a:spcBef>
                          <a:spcPts val="0"/>
                        </a:spcBef>
                        <a:spcAft>
                          <a:spcPts val="0"/>
                        </a:spcAft>
                      </a:pPr>
                      <a:r>
                        <a:rPr lang="da-DK" sz="1000" kern="1400" dirty="0">
                          <a:ln>
                            <a:noFill/>
                          </a:ln>
                          <a:solidFill>
                            <a:srgbClr val="212120"/>
                          </a:solidFill>
                          <a:effectLst/>
                          <a:latin typeface="Times New Roman" panose="02020603050405020304" pitchFamily="18" charset="0"/>
                        </a:rPr>
                        <a:t> </a:t>
                      </a:r>
                    </a:p>
                  </a:txBody>
                  <a:tcPr marL="9538" marR="9538" marT="9538" marB="0" anchor="b">
                    <a:lnL w="12700" cap="flat" cmpd="sng" algn="ctr">
                      <a:solidFill>
                        <a:srgbClr val="007300"/>
                      </a:solidFill>
                      <a:prstDash val="solid"/>
                      <a:round/>
                      <a:headEnd type="none" w="med" len="med"/>
                      <a:tailEnd type="none" w="med" len="med"/>
                    </a:lnL>
                    <a:lnR>
                      <a:noFill/>
                    </a:lnR>
                    <a:lnT w="12700" cap="flat" cmpd="sng" algn="ctr">
                      <a:solidFill>
                        <a:srgbClr val="007300"/>
                      </a:solidFill>
                      <a:prstDash val="solid"/>
                      <a:round/>
                      <a:headEnd type="none" w="med" len="med"/>
                      <a:tailEnd type="none" w="med" len="med"/>
                    </a:lnT>
                    <a:lnB>
                      <a:noFill/>
                    </a:lnB>
                  </a:tcPr>
                </a:tc>
                <a:tc>
                  <a:txBody>
                    <a:bodyPr/>
                    <a:lstStyle/>
                    <a:p>
                      <a:pPr marR="0" indent="0" algn="l" rtl="0">
                        <a:spcBef>
                          <a:spcPts val="0"/>
                        </a:spcBef>
                        <a:spcAft>
                          <a:spcPts val="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w="12700" cap="flat" cmpd="sng" algn="ctr">
                      <a:solidFill>
                        <a:srgbClr val="007300"/>
                      </a:solidFill>
                      <a:prstDash val="solid"/>
                      <a:round/>
                      <a:headEnd type="none" w="med" len="med"/>
                      <a:tailEnd type="none" w="med" len="med"/>
                    </a:lnT>
                    <a:lnB>
                      <a:noFill/>
                    </a:lnB>
                  </a:tcPr>
                </a:tc>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Regnskab 2023</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w="12700" cap="flat" cmpd="sng" algn="ctr">
                      <a:solidFill>
                        <a:srgbClr val="007300"/>
                      </a:solidFill>
                      <a:prstDash val="solid"/>
                      <a:round/>
                      <a:headEnd type="none" w="med" len="med"/>
                      <a:tailEnd type="none" w="med" len="med"/>
                    </a:lnT>
                    <a:lnB>
                      <a:noFill/>
                    </a:lnB>
                  </a:tcPr>
                </a:tc>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Budget 2023       </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w="12700" cap="flat" cmpd="sng" algn="ctr">
                      <a:solidFill>
                        <a:srgbClr val="007300"/>
                      </a:solidFill>
                      <a:prstDash val="solid"/>
                      <a:round/>
                      <a:headEnd type="none" w="med" len="med"/>
                      <a:tailEnd type="none" w="med" len="med"/>
                    </a:lnT>
                    <a:lnB>
                      <a:noFill/>
                    </a:lnB>
                  </a:tcPr>
                </a:tc>
                <a:extLst>
                  <a:ext uri="{0D108BD9-81ED-4DB2-BD59-A6C34878D82A}">
                    <a16:rowId xmlns:a16="http://schemas.microsoft.com/office/drawing/2014/main" val="2516228809"/>
                  </a:ext>
                </a:extLst>
              </a:tr>
              <a:tr h="184247">
                <a:tc>
                  <a:txBody>
                    <a:bodyPr/>
                    <a:lstStyle/>
                    <a:p>
                      <a:pPr marR="0" indent="0" algn="l" rtl="0">
                        <a:spcBef>
                          <a:spcPts val="0"/>
                        </a:spcBef>
                        <a:spcAft>
                          <a:spcPts val="1400"/>
                        </a:spcAft>
                      </a:pPr>
                      <a:r>
                        <a:rPr lang="da-DK" sz="1200" b="1" kern="1400">
                          <a:ln>
                            <a:noFill/>
                          </a:ln>
                          <a:solidFill>
                            <a:srgbClr val="000000"/>
                          </a:solidFill>
                          <a:effectLst/>
                          <a:latin typeface="Arial" panose="020B0604020202020204" pitchFamily="34" charset="0"/>
                        </a:rPr>
                        <a:t>Kredskassen</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833029285"/>
                  </a:ext>
                </a:extLst>
              </a:tr>
              <a:tr h="155061">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Indtægter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4077914627"/>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Kredskontingent</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1.544.266,00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1.471.800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269926959"/>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Øvrige indtægter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376.659,00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280.000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693593372"/>
                  </a:ext>
                </a:extLst>
              </a:tr>
              <a:tr h="155061">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Indtægter ialt</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1.920.925,00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1.751.800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3192781778"/>
                  </a:ext>
                </a:extLst>
              </a:tr>
              <a:tr h="155061">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51314400"/>
                  </a:ext>
                </a:extLst>
              </a:tr>
              <a:tr h="155061">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Udgifter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71996"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462468209"/>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Styrelsesudgifter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1.448.465,21</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1.410.000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651795499"/>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TR/AMR aktiviteter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19.489,29</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25.000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329164442"/>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Kredsstyrelsens aktiviteter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15.062,91</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239959299"/>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Faglige klubber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7.240,70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3371968657"/>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Pensionistaktiviteter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17.711,21</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18.000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990809325"/>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Kongresser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4.205,00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876541650"/>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Generalforsamling</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8.523,80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15.000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85633879"/>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Medlemsaktiviteter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640,00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71786027"/>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TR kurser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58.659,85</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80.000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324008344"/>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Styrelsens kurser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9.229,66</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337832046"/>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Administration</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108.025,12</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80.000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693402286"/>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Kredsblad/hjemmeside</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143085706"/>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Hovedstaden Øst</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9.251,10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002406879"/>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Revision</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5.937,50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867878644"/>
                  </a:ext>
                </a:extLst>
              </a:tr>
              <a:tr h="155061">
                <a:tc gridSpan="2">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Lokaleudgifter (Lærernes Hus)</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hMerge="1">
                  <a:txBody>
                    <a:bodyPr/>
                    <a:lstStyle/>
                    <a:p>
                      <a:endParaRPr lang="da-DK"/>
                    </a:p>
                  </a:txBody>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145.000,00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3395791313"/>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Hensættelser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65.000,00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158120690"/>
                  </a:ext>
                </a:extLst>
              </a:tr>
              <a:tr h="155061">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488324886"/>
                  </a:ext>
                </a:extLst>
              </a:tr>
              <a:tr h="155061">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Udgifter ialt</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1.924.441,35</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1.846.000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957961489"/>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Kredskassen før renter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-6.519,35</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-94.200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186740399"/>
                  </a:ext>
                </a:extLst>
              </a:tr>
              <a:tr h="155061">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Renteindtægter og udbytte</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7.123,92</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354325051"/>
                  </a:ext>
                </a:extLst>
              </a:tr>
              <a:tr h="155061">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Årets resultat</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7300"/>
                      </a:solidFill>
                      <a:prstDash val="solid"/>
                      <a:round/>
                      <a:headEnd type="none" w="med" len="med"/>
                      <a:tailEnd type="none" w="med" len="med"/>
                    </a:lnL>
                    <a:lnR>
                      <a:noFill/>
                    </a:lnR>
                    <a:lnT>
                      <a:noFill/>
                    </a:lnT>
                    <a:lnB w="12700" cap="flat" cmpd="sng" algn="ctr">
                      <a:solidFill>
                        <a:srgbClr val="007300"/>
                      </a:solidFill>
                      <a:prstDash val="solid"/>
                      <a:round/>
                      <a:headEnd type="none" w="med" len="med"/>
                      <a:tailEnd type="none" w="med" len="med"/>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w="12700" cap="flat" cmpd="sng" algn="ctr">
                      <a:solidFill>
                        <a:srgbClr val="007300"/>
                      </a:solidFill>
                      <a:prstDash val="solid"/>
                      <a:round/>
                      <a:headEnd type="none" w="med" len="med"/>
                      <a:tailEnd type="none" w="med" len="med"/>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3.607,57</a:t>
                      </a:r>
                      <a:endParaRPr lang="da-DK" sz="1000" kern="1400">
                        <a:ln>
                          <a:noFill/>
                        </a:ln>
                        <a:solidFill>
                          <a:srgbClr val="212120"/>
                        </a:solidFill>
                        <a:effectLst/>
                        <a:latin typeface="Times New Roman" panose="02020603050405020304" pitchFamily="18" charset="0"/>
                      </a:endParaRPr>
                    </a:p>
                  </a:txBody>
                  <a:tcPr marL="9538" marR="71996" marT="9538" marB="0" anchor="b">
                    <a:lnL>
                      <a:noFill/>
                    </a:lnL>
                    <a:lnR>
                      <a:noFill/>
                    </a:lnR>
                    <a:lnT>
                      <a:noFill/>
                    </a:lnT>
                    <a:lnB w="12700" cap="flat" cmpd="sng" algn="ctr">
                      <a:solidFill>
                        <a:srgbClr val="007300"/>
                      </a:solidFill>
                      <a:prstDash val="solid"/>
                      <a:round/>
                      <a:headEnd type="none" w="med" len="med"/>
                      <a:tailEnd type="none" w="med" len="med"/>
                    </a:lnB>
                  </a:tcPr>
                </a:tc>
                <a:tc>
                  <a:txBody>
                    <a:bodyPr/>
                    <a:lstStyle/>
                    <a:p>
                      <a:pPr marR="0" indent="0" algn="r" rtl="0">
                        <a:spcBef>
                          <a:spcPts val="0"/>
                        </a:spcBef>
                        <a:spcAft>
                          <a:spcPts val="1400"/>
                        </a:spcAft>
                      </a:pPr>
                      <a:r>
                        <a:rPr lang="da-DK" sz="1000" b="1" kern="1400" dirty="0">
                          <a:ln>
                            <a:noFill/>
                          </a:ln>
                          <a:solidFill>
                            <a:srgbClr val="000000"/>
                          </a:solidFill>
                          <a:effectLst/>
                          <a:latin typeface="Arial" panose="020B0604020202020204" pitchFamily="34" charset="0"/>
                        </a:rPr>
                        <a:t>-92.200</a:t>
                      </a:r>
                      <a:endParaRPr lang="da-DK" sz="1000" kern="1400" dirty="0">
                        <a:ln>
                          <a:noFill/>
                        </a:ln>
                        <a:solidFill>
                          <a:srgbClr val="212120"/>
                        </a:solidFill>
                        <a:effectLst/>
                        <a:latin typeface="Times New Roman" panose="02020603050405020304" pitchFamily="18" charset="0"/>
                      </a:endParaRPr>
                    </a:p>
                  </a:txBody>
                  <a:tcPr marL="9538" marR="71996" marT="9538" marB="0" anchor="b">
                    <a:lnL>
                      <a:noFill/>
                    </a:lnL>
                    <a:lnR w="12700" cap="flat" cmpd="sng" algn="ctr">
                      <a:solidFill>
                        <a:srgbClr val="007300"/>
                      </a:solidFill>
                      <a:prstDash val="solid"/>
                      <a:round/>
                      <a:headEnd type="none" w="med" len="med"/>
                      <a:tailEnd type="none" w="med" len="med"/>
                    </a:lnR>
                    <a:lnT>
                      <a:noFill/>
                    </a:lnT>
                    <a:lnB w="12700" cap="flat" cmpd="sng" algn="ctr">
                      <a:solidFill>
                        <a:srgbClr val="007300"/>
                      </a:solidFill>
                      <a:prstDash val="solid"/>
                      <a:round/>
                      <a:headEnd type="none" w="med" len="med"/>
                      <a:tailEnd type="none" w="med" len="med"/>
                    </a:lnB>
                  </a:tcPr>
                </a:tc>
                <a:extLst>
                  <a:ext uri="{0D108BD9-81ED-4DB2-BD59-A6C34878D82A}">
                    <a16:rowId xmlns:a16="http://schemas.microsoft.com/office/drawing/2014/main" val="3910347358"/>
                  </a:ext>
                </a:extLst>
              </a:tr>
            </a:tbl>
          </a:graphicData>
        </a:graphic>
      </p:graphicFrame>
      <p:sp>
        <p:nvSpPr>
          <p:cNvPr id="5" name="Control 1">
            <a:extLst>
              <a:ext uri="{FF2B5EF4-FFF2-40B4-BE49-F238E27FC236}">
                <a16:creationId xmlns:a16="http://schemas.microsoft.com/office/drawing/2014/main" id="{7FA5B62E-4871-2B15-4983-DEDB88576B2D}"/>
              </a:ext>
            </a:extLst>
          </p:cNvPr>
          <p:cNvSpPr>
            <a:spLocks noChangeArrowheads="1" noChangeShapeType="1"/>
          </p:cNvSpPr>
          <p:nvPr/>
        </p:nvSpPr>
        <p:spPr bwMode="auto">
          <a:xfrm>
            <a:off x="-3074261" y="3082615"/>
            <a:ext cx="3879851" cy="4708525"/>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da-DK"/>
          </a:p>
        </p:txBody>
      </p:sp>
      <p:graphicFrame>
        <p:nvGraphicFramePr>
          <p:cNvPr id="9" name="Tabel 8">
            <a:extLst>
              <a:ext uri="{FF2B5EF4-FFF2-40B4-BE49-F238E27FC236}">
                <a16:creationId xmlns:a16="http://schemas.microsoft.com/office/drawing/2014/main" id="{C1E28B90-9A24-5A25-BD7E-535C89F86664}"/>
              </a:ext>
            </a:extLst>
          </p:cNvPr>
          <p:cNvGraphicFramePr>
            <a:graphicFrameLocks noGrp="1"/>
          </p:cNvGraphicFramePr>
          <p:nvPr>
            <p:extLst>
              <p:ext uri="{D42A27DB-BD31-4B8C-83A1-F6EECF244321}">
                <p14:modId xmlns:p14="http://schemas.microsoft.com/office/powerpoint/2010/main" val="292381776"/>
              </p:ext>
            </p:extLst>
          </p:nvPr>
        </p:nvGraphicFramePr>
        <p:xfrm>
          <a:off x="5508104" y="1647278"/>
          <a:ext cx="2733549" cy="2297599"/>
        </p:xfrm>
        <a:graphic>
          <a:graphicData uri="http://schemas.openxmlformats.org/drawingml/2006/table">
            <a:tbl>
              <a:tblPr/>
              <a:tblGrid>
                <a:gridCol w="1562129">
                  <a:extLst>
                    <a:ext uri="{9D8B030D-6E8A-4147-A177-3AD203B41FA5}">
                      <a16:colId xmlns:a16="http://schemas.microsoft.com/office/drawing/2014/main" val="2104217731"/>
                    </a:ext>
                  </a:extLst>
                </a:gridCol>
                <a:gridCol w="206608">
                  <a:extLst>
                    <a:ext uri="{9D8B030D-6E8A-4147-A177-3AD203B41FA5}">
                      <a16:colId xmlns:a16="http://schemas.microsoft.com/office/drawing/2014/main" val="450682966"/>
                    </a:ext>
                  </a:extLst>
                </a:gridCol>
                <a:gridCol w="964812">
                  <a:extLst>
                    <a:ext uri="{9D8B030D-6E8A-4147-A177-3AD203B41FA5}">
                      <a16:colId xmlns:a16="http://schemas.microsoft.com/office/drawing/2014/main" val="249927276"/>
                    </a:ext>
                  </a:extLst>
                </a:gridCol>
              </a:tblGrid>
              <a:tr h="179095">
                <a:tc>
                  <a:txBody>
                    <a:bodyPr/>
                    <a:lstStyle/>
                    <a:p>
                      <a:pPr marR="0" indent="0" algn="l" rtl="0">
                        <a:spcBef>
                          <a:spcPts val="0"/>
                        </a:spcBef>
                        <a:spcAft>
                          <a:spcPts val="1400"/>
                        </a:spcAft>
                      </a:pPr>
                      <a:r>
                        <a:rPr lang="da-DK" sz="1200" b="1" kern="1400" dirty="0">
                          <a:ln>
                            <a:noFill/>
                          </a:ln>
                          <a:solidFill>
                            <a:srgbClr val="000000"/>
                          </a:solidFill>
                          <a:effectLst/>
                          <a:latin typeface="Arial" panose="020B0604020202020204" pitchFamily="34" charset="0"/>
                        </a:rPr>
                        <a:t>Kredsaktiver</a:t>
                      </a:r>
                      <a:endParaRPr lang="da-DK" sz="1000" kern="1400" dirty="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w="12700" cap="flat" cmpd="sng" algn="ctr">
                      <a:solidFill>
                        <a:srgbClr val="007300"/>
                      </a:solidFill>
                      <a:prstDash val="solid"/>
                      <a:round/>
                      <a:headEnd type="none" w="med" len="med"/>
                      <a:tailEnd type="none" w="med" len="med"/>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w="12700" cap="flat" cmpd="sng" algn="ctr">
                      <a:solidFill>
                        <a:srgbClr val="007300"/>
                      </a:solidFill>
                      <a:prstDash val="solid"/>
                      <a:round/>
                      <a:headEnd type="none" w="med" len="med"/>
                      <a:tailEnd type="none" w="med" len="med"/>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25" marR="9525" marT="9525" marB="0" anchor="b">
                    <a:lnL>
                      <a:noFill/>
                    </a:lnL>
                    <a:lnR w="12700" cap="flat" cmpd="sng" algn="ctr">
                      <a:solidFill>
                        <a:srgbClr val="007300"/>
                      </a:solidFill>
                      <a:prstDash val="solid"/>
                      <a:round/>
                      <a:headEnd type="none" w="med" len="med"/>
                      <a:tailEnd type="none" w="med" len="med"/>
                    </a:lnR>
                    <a:lnT w="12700" cap="flat" cmpd="sng" algn="ctr">
                      <a:solidFill>
                        <a:srgbClr val="007300"/>
                      </a:solidFill>
                      <a:prstDash val="solid"/>
                      <a:round/>
                      <a:headEnd type="none" w="med" len="med"/>
                      <a:tailEnd type="none" w="med" len="med"/>
                    </a:lnT>
                    <a:lnB>
                      <a:noFill/>
                    </a:lnB>
                  </a:tcPr>
                </a:tc>
                <a:extLst>
                  <a:ext uri="{0D108BD9-81ED-4DB2-BD59-A6C34878D82A}">
                    <a16:rowId xmlns:a16="http://schemas.microsoft.com/office/drawing/2014/main" val="1489161335"/>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Aftalekonto</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464.538,66</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801166249"/>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Lån og Spar aktier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60.354,00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3438989733"/>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Mixinvest Lån og Spar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649.759,11</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176859451"/>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Kredsaktiver i alt</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1.174.6951,77</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450218019"/>
                  </a:ext>
                </a:extLst>
              </a:tr>
              <a:tr h="161925">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659093525"/>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Kredspassiver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577104347"/>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Egenkapital 1/1</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616.044,20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659636745"/>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Kredsens driftsresultat</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3.607,57</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719442422"/>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Egenkapital 31/12</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619.651,77</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464222434"/>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Hensættelser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550.000,00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565669694"/>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Skyldig skat</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1980048120"/>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Skyldigt frikøb</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a:noFill/>
                    </a:lnB>
                  </a:tcPr>
                </a:tc>
                <a:extLst>
                  <a:ext uri="{0D108BD9-81ED-4DB2-BD59-A6C34878D82A}">
                    <a16:rowId xmlns:a16="http://schemas.microsoft.com/office/drawing/2014/main" val="2545662364"/>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Kredspassiver i alt</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007300"/>
                      </a:solidFill>
                      <a:prstDash val="solid"/>
                      <a:round/>
                      <a:headEnd type="none" w="med" len="med"/>
                      <a:tailEnd type="none" w="med" len="med"/>
                    </a:lnL>
                    <a:lnR>
                      <a:noFill/>
                    </a:lnR>
                    <a:lnT>
                      <a:noFill/>
                    </a:lnT>
                    <a:lnB w="12700" cap="flat" cmpd="sng" algn="ctr">
                      <a:solidFill>
                        <a:srgbClr val="007300"/>
                      </a:solidFill>
                      <a:prstDash val="solid"/>
                      <a:round/>
                      <a:headEnd type="none" w="med" len="med"/>
                      <a:tailEnd type="none" w="med" len="med"/>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w="12700" cap="flat" cmpd="sng" algn="ctr">
                      <a:solidFill>
                        <a:srgbClr val="007300"/>
                      </a:solidFill>
                      <a:prstDash val="solid"/>
                      <a:round/>
                      <a:headEnd type="none" w="med" len="med"/>
                      <a:tailEnd type="none" w="med" len="med"/>
                    </a:lnB>
                  </a:tcPr>
                </a:tc>
                <a:tc>
                  <a:txBody>
                    <a:bodyPr/>
                    <a:lstStyle/>
                    <a:p>
                      <a:pPr marR="0" indent="0" algn="r" rtl="0">
                        <a:spcBef>
                          <a:spcPts val="0"/>
                        </a:spcBef>
                        <a:spcAft>
                          <a:spcPts val="1400"/>
                        </a:spcAft>
                      </a:pPr>
                      <a:r>
                        <a:rPr lang="da-DK" sz="1000" b="1" kern="1400" dirty="0">
                          <a:ln>
                            <a:noFill/>
                          </a:ln>
                          <a:solidFill>
                            <a:srgbClr val="000000"/>
                          </a:solidFill>
                          <a:effectLst/>
                          <a:latin typeface="Arial" panose="020B0604020202020204" pitchFamily="34" charset="0"/>
                        </a:rPr>
                        <a:t>1.174.651,77</a:t>
                      </a:r>
                      <a:endParaRPr lang="da-DK" sz="1000" kern="1400" dirty="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007300"/>
                      </a:solidFill>
                      <a:prstDash val="solid"/>
                      <a:round/>
                      <a:headEnd type="none" w="med" len="med"/>
                      <a:tailEnd type="none" w="med" len="med"/>
                    </a:lnR>
                    <a:lnT>
                      <a:noFill/>
                    </a:lnT>
                    <a:lnB w="12700" cap="flat" cmpd="sng" algn="ctr">
                      <a:solidFill>
                        <a:srgbClr val="007300"/>
                      </a:solidFill>
                      <a:prstDash val="solid"/>
                      <a:round/>
                      <a:headEnd type="none" w="med" len="med"/>
                      <a:tailEnd type="none" w="med" len="med"/>
                    </a:lnB>
                  </a:tcPr>
                </a:tc>
                <a:extLst>
                  <a:ext uri="{0D108BD9-81ED-4DB2-BD59-A6C34878D82A}">
                    <a16:rowId xmlns:a16="http://schemas.microsoft.com/office/drawing/2014/main" val="1959935905"/>
                  </a:ext>
                </a:extLst>
              </a:tr>
            </a:tbl>
          </a:graphicData>
        </a:graphic>
      </p:graphicFrame>
      <p:sp>
        <p:nvSpPr>
          <p:cNvPr id="11" name="Control 2">
            <a:extLst>
              <a:ext uri="{FF2B5EF4-FFF2-40B4-BE49-F238E27FC236}">
                <a16:creationId xmlns:a16="http://schemas.microsoft.com/office/drawing/2014/main" id="{805A2353-068E-6582-6F2A-3B0046830613}"/>
              </a:ext>
            </a:extLst>
          </p:cNvPr>
          <p:cNvSpPr>
            <a:spLocks noChangeArrowheads="1" noChangeShapeType="1"/>
          </p:cNvSpPr>
          <p:nvPr/>
        </p:nvSpPr>
        <p:spPr bwMode="auto">
          <a:xfrm>
            <a:off x="5257738" y="3117973"/>
            <a:ext cx="2733675" cy="2284412"/>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da-DK"/>
          </a:p>
        </p:txBody>
      </p:sp>
    </p:spTree>
    <p:extLst>
      <p:ext uri="{BB962C8B-B14F-4D97-AF65-F5344CB8AC3E}">
        <p14:creationId xmlns:p14="http://schemas.microsoft.com/office/powerpoint/2010/main" val="933266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GF 24, punkt 3: Regnskab 2023 </a:t>
            </a:r>
            <a:r>
              <a:rPr lang="da-DK" sz="1600" dirty="0"/>
              <a:t>Særlig Fond</a:t>
            </a:r>
            <a:endParaRPr lang="da-DK" dirty="0"/>
          </a:p>
        </p:txBody>
      </p:sp>
      <p:pic>
        <p:nvPicPr>
          <p:cNvPr id="4" name="Billede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8392700" y="5978429"/>
            <a:ext cx="578987" cy="605404"/>
          </a:xfrm>
          <a:prstGeom prst="rect">
            <a:avLst/>
          </a:prstGeom>
        </p:spPr>
      </p:pic>
      <p:sp>
        <p:nvSpPr>
          <p:cNvPr id="6" name="Control 1"/>
          <p:cNvSpPr>
            <a:spLocks noChangeArrowheads="1" noChangeShapeType="1"/>
          </p:cNvSpPr>
          <p:nvPr/>
        </p:nvSpPr>
        <p:spPr bwMode="auto">
          <a:xfrm>
            <a:off x="11523663" y="2574925"/>
            <a:ext cx="3162300" cy="55721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8" name="Control 1"/>
          <p:cNvSpPr>
            <a:spLocks noChangeArrowheads="1" noChangeShapeType="1"/>
          </p:cNvSpPr>
          <p:nvPr/>
        </p:nvSpPr>
        <p:spPr bwMode="auto">
          <a:xfrm>
            <a:off x="14878050" y="2840038"/>
            <a:ext cx="2997200" cy="360521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0" name="Control 2"/>
          <p:cNvSpPr>
            <a:spLocks noChangeArrowheads="1" noChangeShapeType="1"/>
          </p:cNvSpPr>
          <p:nvPr/>
        </p:nvSpPr>
        <p:spPr bwMode="auto">
          <a:xfrm>
            <a:off x="14887575" y="6584950"/>
            <a:ext cx="2986088" cy="3802063"/>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1" name="Control 1"/>
          <p:cNvSpPr>
            <a:spLocks noChangeArrowheads="1" noChangeShapeType="1"/>
          </p:cNvSpPr>
          <p:nvPr/>
        </p:nvSpPr>
        <p:spPr bwMode="auto">
          <a:xfrm>
            <a:off x="14878050" y="2955925"/>
            <a:ext cx="2997200" cy="3424238"/>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3" name="Control 2"/>
          <p:cNvSpPr>
            <a:spLocks noChangeArrowheads="1" noChangeShapeType="1"/>
          </p:cNvSpPr>
          <p:nvPr/>
        </p:nvSpPr>
        <p:spPr bwMode="auto">
          <a:xfrm>
            <a:off x="14887575" y="6711950"/>
            <a:ext cx="2986088" cy="35814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7" name="Control 1">
            <a:extLst>
              <a:ext uri="{FF2B5EF4-FFF2-40B4-BE49-F238E27FC236}">
                <a16:creationId xmlns:a16="http://schemas.microsoft.com/office/drawing/2014/main" id="{B1200AC9-E715-428D-AD96-52C9B9D5DBB0}"/>
              </a:ext>
            </a:extLst>
          </p:cNvPr>
          <p:cNvSpPr>
            <a:spLocks noChangeArrowheads="1" noChangeShapeType="1"/>
          </p:cNvSpPr>
          <p:nvPr/>
        </p:nvSpPr>
        <p:spPr bwMode="auto">
          <a:xfrm>
            <a:off x="12299886" y="2708156"/>
            <a:ext cx="3384233" cy="399994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4" name="Control 2">
            <a:extLst>
              <a:ext uri="{FF2B5EF4-FFF2-40B4-BE49-F238E27FC236}">
                <a16:creationId xmlns:a16="http://schemas.microsoft.com/office/drawing/2014/main" id="{77006C95-98BD-420C-A43E-2F63437759A6}"/>
              </a:ext>
            </a:extLst>
          </p:cNvPr>
          <p:cNvSpPr>
            <a:spLocks noChangeArrowheads="1" noChangeShapeType="1"/>
          </p:cNvSpPr>
          <p:nvPr/>
        </p:nvSpPr>
        <p:spPr bwMode="auto">
          <a:xfrm>
            <a:off x="16301075" y="6332348"/>
            <a:ext cx="2986087" cy="3798888"/>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graphicFrame>
        <p:nvGraphicFramePr>
          <p:cNvPr id="5" name="Tabel 4">
            <a:extLst>
              <a:ext uri="{FF2B5EF4-FFF2-40B4-BE49-F238E27FC236}">
                <a16:creationId xmlns:a16="http://schemas.microsoft.com/office/drawing/2014/main" id="{B1F42113-E71F-76A6-1062-771C204F2FFA}"/>
              </a:ext>
            </a:extLst>
          </p:cNvPr>
          <p:cNvGraphicFramePr>
            <a:graphicFrameLocks noGrp="1"/>
          </p:cNvGraphicFramePr>
          <p:nvPr>
            <p:extLst>
              <p:ext uri="{D42A27DB-BD31-4B8C-83A1-F6EECF244321}">
                <p14:modId xmlns:p14="http://schemas.microsoft.com/office/powerpoint/2010/main" val="3674412718"/>
              </p:ext>
            </p:extLst>
          </p:nvPr>
        </p:nvGraphicFramePr>
        <p:xfrm>
          <a:off x="899592" y="1713417"/>
          <a:ext cx="3874770" cy="3431165"/>
        </p:xfrm>
        <a:graphic>
          <a:graphicData uri="http://schemas.openxmlformats.org/drawingml/2006/table">
            <a:tbl>
              <a:tblPr/>
              <a:tblGrid>
                <a:gridCol w="1556443">
                  <a:extLst>
                    <a:ext uri="{9D8B030D-6E8A-4147-A177-3AD203B41FA5}">
                      <a16:colId xmlns:a16="http://schemas.microsoft.com/office/drawing/2014/main" val="3461125877"/>
                    </a:ext>
                  </a:extLst>
                </a:gridCol>
                <a:gridCol w="230386">
                  <a:extLst>
                    <a:ext uri="{9D8B030D-6E8A-4147-A177-3AD203B41FA5}">
                      <a16:colId xmlns:a16="http://schemas.microsoft.com/office/drawing/2014/main" val="3632643153"/>
                    </a:ext>
                  </a:extLst>
                </a:gridCol>
                <a:gridCol w="1036770">
                  <a:extLst>
                    <a:ext uri="{9D8B030D-6E8A-4147-A177-3AD203B41FA5}">
                      <a16:colId xmlns:a16="http://schemas.microsoft.com/office/drawing/2014/main" val="108742541"/>
                    </a:ext>
                  </a:extLst>
                </a:gridCol>
                <a:gridCol w="1051171">
                  <a:extLst>
                    <a:ext uri="{9D8B030D-6E8A-4147-A177-3AD203B41FA5}">
                      <a16:colId xmlns:a16="http://schemas.microsoft.com/office/drawing/2014/main" val="3395728917"/>
                    </a:ext>
                  </a:extLst>
                </a:gridCol>
              </a:tblGrid>
              <a:tr h="188087">
                <a:tc>
                  <a:txBody>
                    <a:bodyPr/>
                    <a:lstStyle/>
                    <a:p>
                      <a:pPr marR="0" indent="0" algn="l" rtl="0">
                        <a:spcBef>
                          <a:spcPts val="0"/>
                        </a:spcBef>
                        <a:spcAft>
                          <a:spcPts val="1400"/>
                        </a:spcAft>
                      </a:pPr>
                      <a:r>
                        <a:rPr lang="da-DK" sz="1200" b="1" kern="1400" dirty="0">
                          <a:ln>
                            <a:noFill/>
                          </a:ln>
                          <a:solidFill>
                            <a:srgbClr val="000000"/>
                          </a:solidFill>
                          <a:effectLst/>
                          <a:latin typeface="Arial" panose="020B0604020202020204" pitchFamily="34" charset="0"/>
                        </a:rPr>
                        <a:t>Særlig Fond</a:t>
                      </a:r>
                      <a:endParaRPr lang="da-DK" sz="1000" kern="1400" dirty="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w="12700" cap="flat" cmpd="sng" algn="ctr">
                      <a:solidFill>
                        <a:srgbClr val="66C266"/>
                      </a:solidFill>
                      <a:prstDash val="solid"/>
                      <a:round/>
                      <a:headEnd type="none" w="med" len="med"/>
                      <a:tailEnd type="none" w="med" len="med"/>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w="12700" cap="flat" cmpd="sng" algn="ctr">
                      <a:solidFill>
                        <a:srgbClr val="66C266"/>
                      </a:solidFill>
                      <a:prstDash val="solid"/>
                      <a:round/>
                      <a:headEnd type="none" w="med" len="med"/>
                      <a:tailEnd type="none" w="med" len="med"/>
                    </a:lnT>
                    <a:lnB>
                      <a:noFill/>
                    </a:lnB>
                  </a:tcPr>
                </a:tc>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Regnskab 2023</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w="12700" cap="flat" cmpd="sng" algn="ctr">
                      <a:solidFill>
                        <a:srgbClr val="66C266"/>
                      </a:solidFill>
                      <a:prstDash val="solid"/>
                      <a:round/>
                      <a:headEnd type="none" w="med" len="med"/>
                      <a:tailEnd type="none" w="med" len="med"/>
                    </a:lnT>
                    <a:lnB>
                      <a:noFill/>
                    </a:lnB>
                  </a:tcPr>
                </a:tc>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Budget 2023</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w="12700" cap="flat" cmpd="sng" algn="ctr">
                      <a:solidFill>
                        <a:srgbClr val="66C266"/>
                      </a:solidFill>
                      <a:prstDash val="solid"/>
                      <a:round/>
                      <a:headEnd type="none" w="med" len="med"/>
                      <a:tailEnd type="none" w="med" len="med"/>
                    </a:lnT>
                    <a:lnB>
                      <a:noFill/>
                    </a:lnB>
                  </a:tcPr>
                </a:tc>
                <a:extLst>
                  <a:ext uri="{0D108BD9-81ED-4DB2-BD59-A6C34878D82A}">
                    <a16:rowId xmlns:a16="http://schemas.microsoft.com/office/drawing/2014/main" val="1618951478"/>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Indtægter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69097870"/>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Husleje</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145.000,00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3289862729"/>
                  </a:ext>
                </a:extLst>
              </a:tr>
              <a:tr h="138773">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Renteindtægter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558,00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1864257459"/>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Indtægter i alt</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145.558,00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988073813"/>
                  </a:ext>
                </a:extLst>
              </a:tr>
              <a:tr h="161925">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73450834"/>
                  </a:ext>
                </a:extLst>
              </a:tr>
              <a:tr h="161925">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1493035106"/>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Udgifter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289816792"/>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Administration og revision</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30.937,50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25.000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847061604"/>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Varme</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6.160,98</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16.000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1205882025"/>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El</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2.143,79</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686497870"/>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Rengøring</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18.900,00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16.000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3750197014"/>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Bygningsforsikringer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5.316,27</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1157975388"/>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Have</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12.886,25</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940705954"/>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Ejendomsskatter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43.198,63</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42.000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1329900215"/>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Vedligeholdelse mv</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22.547,95</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323901055"/>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Hensættelser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3517344752"/>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Øvrige udgifter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535,59</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3805099721"/>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Udgifter i alt</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142.626,96</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3698556216"/>
                  </a:ext>
                </a:extLst>
              </a:tr>
              <a:tr h="161925">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1149012667"/>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Årets resultat</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w="12700" cap="flat" cmpd="sng" algn="ctr">
                      <a:solidFill>
                        <a:srgbClr val="66C266"/>
                      </a:solidFill>
                      <a:prstDash val="solid"/>
                      <a:round/>
                      <a:headEnd type="none" w="med" len="med"/>
                      <a:tailEnd type="none" w="med" len="med"/>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w="12700" cap="flat" cmpd="sng" algn="ctr">
                      <a:solidFill>
                        <a:srgbClr val="66C266"/>
                      </a:solidFill>
                      <a:prstDash val="solid"/>
                      <a:round/>
                      <a:headEnd type="none" w="med" len="med"/>
                      <a:tailEnd type="none" w="med" len="med"/>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2.931,57</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a:noFill/>
                    </a:lnR>
                    <a:lnT>
                      <a:noFill/>
                    </a:lnT>
                    <a:lnB w="12700" cap="flat" cmpd="sng" algn="ctr">
                      <a:solidFill>
                        <a:srgbClr val="66C266"/>
                      </a:solidFill>
                      <a:prstDash val="solid"/>
                      <a:round/>
                      <a:headEnd type="none" w="med" len="med"/>
                      <a:tailEnd type="none" w="med" len="med"/>
                    </a:lnB>
                  </a:tcPr>
                </a:tc>
                <a:tc>
                  <a:txBody>
                    <a:bodyPr/>
                    <a:lstStyle/>
                    <a:p>
                      <a:pPr marR="0" indent="0" algn="r" rtl="0">
                        <a:spcBef>
                          <a:spcPts val="0"/>
                        </a:spcBef>
                        <a:spcAft>
                          <a:spcPts val="1400"/>
                        </a:spcAft>
                      </a:pPr>
                      <a:r>
                        <a:rPr lang="da-DK" sz="1000" b="1" kern="1400" dirty="0">
                          <a:ln>
                            <a:noFill/>
                          </a:ln>
                          <a:solidFill>
                            <a:srgbClr val="000000"/>
                          </a:solidFill>
                          <a:effectLst/>
                          <a:latin typeface="Arial" panose="020B0604020202020204" pitchFamily="34" charset="0"/>
                        </a:rPr>
                        <a:t>0</a:t>
                      </a:r>
                      <a:endParaRPr lang="da-DK" sz="1000" kern="1400" dirty="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w="12700" cap="flat" cmpd="sng" algn="ctr">
                      <a:solidFill>
                        <a:srgbClr val="66C266"/>
                      </a:solidFill>
                      <a:prstDash val="solid"/>
                      <a:round/>
                      <a:headEnd type="none" w="med" len="med"/>
                      <a:tailEnd type="none" w="med" len="med"/>
                    </a:lnB>
                  </a:tcPr>
                </a:tc>
                <a:extLst>
                  <a:ext uri="{0D108BD9-81ED-4DB2-BD59-A6C34878D82A}">
                    <a16:rowId xmlns:a16="http://schemas.microsoft.com/office/drawing/2014/main" val="467595261"/>
                  </a:ext>
                </a:extLst>
              </a:tr>
            </a:tbl>
          </a:graphicData>
        </a:graphic>
      </p:graphicFrame>
      <p:sp>
        <p:nvSpPr>
          <p:cNvPr id="12" name="Control 1">
            <a:extLst>
              <a:ext uri="{FF2B5EF4-FFF2-40B4-BE49-F238E27FC236}">
                <a16:creationId xmlns:a16="http://schemas.microsoft.com/office/drawing/2014/main" id="{E73DFB9E-DACC-2214-0F38-9736CB2053A0}"/>
              </a:ext>
            </a:extLst>
          </p:cNvPr>
          <p:cNvSpPr>
            <a:spLocks noChangeArrowheads="1" noChangeShapeType="1"/>
          </p:cNvSpPr>
          <p:nvPr/>
        </p:nvSpPr>
        <p:spPr bwMode="auto">
          <a:xfrm>
            <a:off x="-2520836" y="7976393"/>
            <a:ext cx="3875088" cy="3403600"/>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da-DK"/>
          </a:p>
        </p:txBody>
      </p:sp>
      <p:graphicFrame>
        <p:nvGraphicFramePr>
          <p:cNvPr id="15" name="Tabel 14">
            <a:extLst>
              <a:ext uri="{FF2B5EF4-FFF2-40B4-BE49-F238E27FC236}">
                <a16:creationId xmlns:a16="http://schemas.microsoft.com/office/drawing/2014/main" id="{C3D83F56-34AA-0E0E-F9DE-BC47B88A4A5D}"/>
              </a:ext>
            </a:extLst>
          </p:cNvPr>
          <p:cNvGraphicFramePr>
            <a:graphicFrameLocks noGrp="1"/>
          </p:cNvGraphicFramePr>
          <p:nvPr>
            <p:extLst>
              <p:ext uri="{D42A27DB-BD31-4B8C-83A1-F6EECF244321}">
                <p14:modId xmlns:p14="http://schemas.microsoft.com/office/powerpoint/2010/main" val="3108731706"/>
              </p:ext>
            </p:extLst>
          </p:nvPr>
        </p:nvGraphicFramePr>
        <p:xfrm>
          <a:off x="5291646" y="1692813"/>
          <a:ext cx="2811907" cy="1649847"/>
        </p:xfrm>
        <a:graphic>
          <a:graphicData uri="http://schemas.openxmlformats.org/drawingml/2006/table">
            <a:tbl>
              <a:tblPr/>
              <a:tblGrid>
                <a:gridCol w="1618089">
                  <a:extLst>
                    <a:ext uri="{9D8B030D-6E8A-4147-A177-3AD203B41FA5}">
                      <a16:colId xmlns:a16="http://schemas.microsoft.com/office/drawing/2014/main" val="1698842067"/>
                    </a:ext>
                  </a:extLst>
                </a:gridCol>
                <a:gridCol w="280210">
                  <a:extLst>
                    <a:ext uri="{9D8B030D-6E8A-4147-A177-3AD203B41FA5}">
                      <a16:colId xmlns:a16="http://schemas.microsoft.com/office/drawing/2014/main" val="495218384"/>
                    </a:ext>
                  </a:extLst>
                </a:gridCol>
                <a:gridCol w="913608">
                  <a:extLst>
                    <a:ext uri="{9D8B030D-6E8A-4147-A177-3AD203B41FA5}">
                      <a16:colId xmlns:a16="http://schemas.microsoft.com/office/drawing/2014/main" val="3581680219"/>
                    </a:ext>
                  </a:extLst>
                </a:gridCol>
              </a:tblGrid>
              <a:tr h="188087">
                <a:tc>
                  <a:txBody>
                    <a:bodyPr/>
                    <a:lstStyle/>
                    <a:p>
                      <a:pPr marR="0" indent="0" algn="l" rtl="0">
                        <a:spcBef>
                          <a:spcPts val="0"/>
                        </a:spcBef>
                        <a:spcAft>
                          <a:spcPts val="1400"/>
                        </a:spcAft>
                      </a:pPr>
                      <a:r>
                        <a:rPr lang="da-DK" sz="1200" b="1" kern="1400" dirty="0">
                          <a:ln>
                            <a:noFill/>
                          </a:ln>
                          <a:solidFill>
                            <a:srgbClr val="000000"/>
                          </a:solidFill>
                          <a:effectLst/>
                          <a:latin typeface="Arial" panose="020B0604020202020204" pitchFamily="34" charset="0"/>
                        </a:rPr>
                        <a:t>Særlig Fonds aktiver</a:t>
                      </a:r>
                      <a:endParaRPr lang="da-DK" sz="1000" kern="1400" dirty="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w="12700" cap="flat" cmpd="sng" algn="ctr">
                      <a:solidFill>
                        <a:srgbClr val="66C266"/>
                      </a:solidFill>
                      <a:prstDash val="solid"/>
                      <a:round/>
                      <a:headEnd type="none" w="med" len="med"/>
                      <a:tailEnd type="none" w="med" len="med"/>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w="12700" cap="flat" cmpd="sng" algn="ctr">
                      <a:solidFill>
                        <a:srgbClr val="66C266"/>
                      </a:solidFill>
                      <a:prstDash val="solid"/>
                      <a:round/>
                      <a:headEnd type="none" w="med" len="med"/>
                      <a:tailEnd type="none" w="med" len="med"/>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25" marR="9525" marT="9525" marB="0" anchor="b">
                    <a:lnL>
                      <a:noFill/>
                    </a:lnL>
                    <a:lnR w="12700" cap="flat" cmpd="sng" algn="ctr">
                      <a:solidFill>
                        <a:srgbClr val="66C266"/>
                      </a:solidFill>
                      <a:prstDash val="solid"/>
                      <a:round/>
                      <a:headEnd type="none" w="med" len="med"/>
                      <a:tailEnd type="none" w="med" len="med"/>
                    </a:lnR>
                    <a:lnT w="12700" cap="flat" cmpd="sng" algn="ctr">
                      <a:solidFill>
                        <a:srgbClr val="66C266"/>
                      </a:solidFill>
                      <a:prstDash val="solid"/>
                      <a:round/>
                      <a:headEnd type="none" w="med" len="med"/>
                      <a:tailEnd type="none" w="med" len="med"/>
                    </a:lnT>
                    <a:lnB>
                      <a:noFill/>
                    </a:lnB>
                  </a:tcPr>
                </a:tc>
                <a:extLst>
                  <a:ext uri="{0D108BD9-81ED-4DB2-BD59-A6C34878D82A}">
                    <a16:rowId xmlns:a16="http://schemas.microsoft.com/office/drawing/2014/main" val="2028847342"/>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Lærernes Hus</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1.887.069,25</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3125536990"/>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Bank</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66.532,61</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1025458580"/>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Mixinvest Lån og Spar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449.985,09</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3393268865"/>
                  </a:ext>
                </a:extLst>
              </a:tr>
              <a:tr h="161925">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Særlig Fonds aktiver i alt</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2.403.586,95</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871702855"/>
                  </a:ext>
                </a:extLst>
              </a:tr>
              <a:tr h="161925">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636134"/>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Særlig Fonds passiver 1/1</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2.341.655,38</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1145474680"/>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Særlig Fonds driftsresultat</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2.931,57</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370295445"/>
                  </a:ext>
                </a:extLst>
              </a:tr>
              <a:tr h="16192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Hensættelser</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25" marR="9525" marT="9525"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59.000,00</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511138277"/>
                  </a:ext>
                </a:extLst>
              </a:tr>
              <a:tr h="161925">
                <a:tc gridSpan="2">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Særlig Fonds passiver 31/12</a:t>
                      </a:r>
                      <a:endParaRPr lang="da-DK" sz="1000" kern="1400">
                        <a:ln>
                          <a:noFill/>
                        </a:ln>
                        <a:solidFill>
                          <a:srgbClr val="212120"/>
                        </a:solidFill>
                        <a:effectLst/>
                        <a:latin typeface="Times New Roman" panose="02020603050405020304" pitchFamily="18" charset="0"/>
                      </a:endParaRPr>
                    </a:p>
                  </a:txBody>
                  <a:tcPr marL="9525" marR="9525" marT="9525" marB="0" anchor="b">
                    <a:lnL w="12700" cap="flat" cmpd="sng" algn="ctr">
                      <a:solidFill>
                        <a:srgbClr val="66C266"/>
                      </a:solidFill>
                      <a:prstDash val="solid"/>
                      <a:round/>
                      <a:headEnd type="none" w="med" len="med"/>
                      <a:tailEnd type="none" w="med" len="med"/>
                    </a:lnL>
                    <a:lnR>
                      <a:noFill/>
                    </a:lnR>
                    <a:lnT>
                      <a:noFill/>
                    </a:lnT>
                    <a:lnB w="12700" cap="flat" cmpd="sng" algn="ctr">
                      <a:solidFill>
                        <a:srgbClr val="66C266"/>
                      </a:solidFill>
                      <a:prstDash val="solid"/>
                      <a:round/>
                      <a:headEnd type="none" w="med" len="med"/>
                      <a:tailEnd type="none" w="med" len="med"/>
                    </a:lnB>
                  </a:tcPr>
                </a:tc>
                <a:tc hMerge="1">
                  <a:txBody>
                    <a:bodyPr/>
                    <a:lstStyle/>
                    <a:p>
                      <a:endParaRPr lang="da-DK"/>
                    </a:p>
                  </a:txBody>
                  <a:tcPr/>
                </a:tc>
                <a:tc>
                  <a:txBody>
                    <a:bodyPr/>
                    <a:lstStyle/>
                    <a:p>
                      <a:pPr marR="0" indent="0" algn="r" rtl="0">
                        <a:spcBef>
                          <a:spcPts val="0"/>
                        </a:spcBef>
                        <a:spcAft>
                          <a:spcPts val="1400"/>
                        </a:spcAft>
                      </a:pPr>
                      <a:r>
                        <a:rPr lang="da-DK" sz="1000" b="1" kern="1400" dirty="0">
                          <a:ln>
                            <a:noFill/>
                          </a:ln>
                          <a:solidFill>
                            <a:srgbClr val="000000"/>
                          </a:solidFill>
                          <a:effectLst/>
                          <a:latin typeface="Arial" panose="020B0604020202020204" pitchFamily="34" charset="0"/>
                        </a:rPr>
                        <a:t>2.403.586,95</a:t>
                      </a:r>
                      <a:endParaRPr lang="da-DK" sz="1000" kern="1400" dirty="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w="12700" cap="flat" cmpd="sng" algn="ctr">
                      <a:solidFill>
                        <a:srgbClr val="66C266"/>
                      </a:solidFill>
                      <a:prstDash val="solid"/>
                      <a:round/>
                      <a:headEnd type="none" w="med" len="med"/>
                      <a:tailEnd type="none" w="med" len="med"/>
                    </a:lnB>
                  </a:tcPr>
                </a:tc>
                <a:extLst>
                  <a:ext uri="{0D108BD9-81ED-4DB2-BD59-A6C34878D82A}">
                    <a16:rowId xmlns:a16="http://schemas.microsoft.com/office/drawing/2014/main" val="76418942"/>
                  </a:ext>
                </a:extLst>
              </a:tr>
            </a:tbl>
          </a:graphicData>
        </a:graphic>
      </p:graphicFrame>
      <p:sp>
        <p:nvSpPr>
          <p:cNvPr id="16" name="Control 2">
            <a:extLst>
              <a:ext uri="{FF2B5EF4-FFF2-40B4-BE49-F238E27FC236}">
                <a16:creationId xmlns:a16="http://schemas.microsoft.com/office/drawing/2014/main" id="{336C4246-5392-969A-CE16-4F61E33510E1}"/>
              </a:ext>
            </a:extLst>
          </p:cNvPr>
          <p:cNvSpPr>
            <a:spLocks noChangeArrowheads="1" noChangeShapeType="1"/>
          </p:cNvSpPr>
          <p:nvPr/>
        </p:nvSpPr>
        <p:spPr bwMode="auto">
          <a:xfrm>
            <a:off x="5899088" y="7955718"/>
            <a:ext cx="2811462" cy="1644650"/>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da-DK"/>
          </a:p>
        </p:txBody>
      </p:sp>
      <p:graphicFrame>
        <p:nvGraphicFramePr>
          <p:cNvPr id="17" name="Tabel 16">
            <a:extLst>
              <a:ext uri="{FF2B5EF4-FFF2-40B4-BE49-F238E27FC236}">
                <a16:creationId xmlns:a16="http://schemas.microsoft.com/office/drawing/2014/main" id="{2C5CAAE8-2A21-2104-FA3E-6491FB05330E}"/>
              </a:ext>
            </a:extLst>
          </p:cNvPr>
          <p:cNvGraphicFramePr>
            <a:graphicFrameLocks noGrp="1"/>
          </p:cNvGraphicFramePr>
          <p:nvPr>
            <p:extLst>
              <p:ext uri="{D42A27DB-BD31-4B8C-83A1-F6EECF244321}">
                <p14:modId xmlns:p14="http://schemas.microsoft.com/office/powerpoint/2010/main" val="1502757323"/>
              </p:ext>
            </p:extLst>
          </p:nvPr>
        </p:nvGraphicFramePr>
        <p:xfrm>
          <a:off x="5302664" y="3645024"/>
          <a:ext cx="2827273" cy="1886028"/>
        </p:xfrm>
        <a:graphic>
          <a:graphicData uri="http://schemas.openxmlformats.org/drawingml/2006/table">
            <a:tbl>
              <a:tblPr/>
              <a:tblGrid>
                <a:gridCol w="1005562">
                  <a:extLst>
                    <a:ext uri="{9D8B030D-6E8A-4147-A177-3AD203B41FA5}">
                      <a16:colId xmlns:a16="http://schemas.microsoft.com/office/drawing/2014/main" val="1431072140"/>
                    </a:ext>
                  </a:extLst>
                </a:gridCol>
                <a:gridCol w="555919">
                  <a:extLst>
                    <a:ext uri="{9D8B030D-6E8A-4147-A177-3AD203B41FA5}">
                      <a16:colId xmlns:a16="http://schemas.microsoft.com/office/drawing/2014/main" val="3868604534"/>
                    </a:ext>
                  </a:extLst>
                </a:gridCol>
                <a:gridCol w="158373">
                  <a:extLst>
                    <a:ext uri="{9D8B030D-6E8A-4147-A177-3AD203B41FA5}">
                      <a16:colId xmlns:a16="http://schemas.microsoft.com/office/drawing/2014/main" val="899681381"/>
                    </a:ext>
                  </a:extLst>
                </a:gridCol>
                <a:gridCol w="1107419">
                  <a:extLst>
                    <a:ext uri="{9D8B030D-6E8A-4147-A177-3AD203B41FA5}">
                      <a16:colId xmlns:a16="http://schemas.microsoft.com/office/drawing/2014/main" val="1548788038"/>
                    </a:ext>
                  </a:extLst>
                </a:gridCol>
              </a:tblGrid>
              <a:tr h="298679">
                <a:tc>
                  <a:txBody>
                    <a:bodyPr/>
                    <a:lstStyle/>
                    <a:p>
                      <a:pPr marR="0" indent="0" algn="l" rtl="0">
                        <a:spcBef>
                          <a:spcPts val="0"/>
                        </a:spcBef>
                        <a:spcAft>
                          <a:spcPts val="1400"/>
                        </a:spcAft>
                      </a:pPr>
                      <a:r>
                        <a:rPr lang="da-DK" sz="1000" kern="1400" dirty="0">
                          <a:ln>
                            <a:noFill/>
                          </a:ln>
                          <a:solidFill>
                            <a:srgbClr val="000000"/>
                          </a:solidFill>
                          <a:effectLst/>
                          <a:latin typeface="Arial" panose="020B0604020202020204" pitchFamily="34" charset="0"/>
                        </a:rPr>
                        <a:t>Inventarets forsikringsværdi</a:t>
                      </a:r>
                      <a:endParaRPr lang="da-DK" sz="1000" kern="1400" dirty="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66C266"/>
                      </a:solidFill>
                      <a:prstDash val="solid"/>
                      <a:round/>
                      <a:headEnd type="none" w="med" len="med"/>
                      <a:tailEnd type="none" w="med" len="med"/>
                    </a:lnL>
                    <a:lnR>
                      <a:noFill/>
                    </a:lnR>
                    <a:lnT w="12700" cap="flat" cmpd="sng" algn="ctr">
                      <a:solidFill>
                        <a:srgbClr val="66C266"/>
                      </a:solidFill>
                      <a:prstDash val="solid"/>
                      <a:round/>
                      <a:headEnd type="none" w="med" len="med"/>
                      <a:tailEnd type="none" w="med" len="med"/>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w="12700" cap="flat" cmpd="sng" algn="ctr">
                      <a:solidFill>
                        <a:srgbClr val="66C266"/>
                      </a:solidFill>
                      <a:prstDash val="solid"/>
                      <a:round/>
                      <a:headEnd type="none" w="med" len="med"/>
                      <a:tailEnd type="none" w="med" len="med"/>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w="12700" cap="flat" cmpd="sng" algn="ctr">
                      <a:solidFill>
                        <a:srgbClr val="66C266"/>
                      </a:solidFill>
                      <a:prstDash val="solid"/>
                      <a:round/>
                      <a:headEnd type="none" w="med" len="med"/>
                      <a:tailEnd type="none" w="med" len="med"/>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kr          250.000 </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w="12700" cap="flat" cmpd="sng" algn="ctr">
                      <a:solidFill>
                        <a:srgbClr val="66C266"/>
                      </a:solidFill>
                      <a:prstDash val="solid"/>
                      <a:round/>
                      <a:headEnd type="none" w="med" len="med"/>
                      <a:tailEnd type="none" w="med" len="med"/>
                    </a:lnT>
                    <a:lnB>
                      <a:noFill/>
                    </a:lnB>
                  </a:tcPr>
                </a:tc>
                <a:extLst>
                  <a:ext uri="{0D108BD9-81ED-4DB2-BD59-A6C34878D82A}">
                    <a16:rowId xmlns:a16="http://schemas.microsoft.com/office/drawing/2014/main" val="3696666023"/>
                  </a:ext>
                </a:extLst>
              </a:tr>
              <a:tr h="285979">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Husets ejendomsværdi </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kr       3.955.000 </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4245391750"/>
                  </a:ext>
                </a:extLst>
              </a:tr>
              <a:tr h="277000">
                <a:tc gridSpan="2">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Lån og Spar aktier: 254 stk kurs 641</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66C266"/>
                      </a:solidFill>
                      <a:prstDash val="solid"/>
                      <a:round/>
                      <a:headEnd type="none" w="med" len="med"/>
                      <a:tailEnd type="none" w="med" len="med"/>
                    </a:lnL>
                    <a:lnR>
                      <a:noFill/>
                    </a:lnR>
                    <a:lnT>
                      <a:noFill/>
                    </a:lnT>
                    <a:lnB>
                      <a:noFill/>
                    </a:lnB>
                  </a:tcPr>
                </a:tc>
                <a:tc hMerge="1">
                  <a:txBody>
                    <a:bodyPr/>
                    <a:lstStyle/>
                    <a:p>
                      <a:endParaRPr lang="da-DK"/>
                    </a:p>
                  </a:txBody>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kr          168.910 </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380104500"/>
                  </a:ext>
                </a:extLst>
              </a:tr>
              <a:tr h="285979">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Uudnyttede AKUT-midler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66C266"/>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kr          207.975 </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4137066974"/>
                  </a:ext>
                </a:extLst>
              </a:tr>
              <a:tr h="277000">
                <a:tc gridSpan="2">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Mixinvest Lån og Spar kredskassen</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66C266"/>
                      </a:solidFill>
                      <a:prstDash val="solid"/>
                      <a:round/>
                      <a:headEnd type="none" w="med" len="med"/>
                      <a:tailEnd type="none" w="med" len="med"/>
                    </a:lnL>
                    <a:lnR>
                      <a:noFill/>
                    </a:lnR>
                    <a:lnT>
                      <a:noFill/>
                    </a:lnT>
                    <a:lnB>
                      <a:noFill/>
                    </a:lnB>
                  </a:tcPr>
                </a:tc>
                <a:tc hMerge="1">
                  <a:txBody>
                    <a:bodyPr/>
                    <a:lstStyle/>
                    <a:p>
                      <a:endParaRPr lang="da-DK"/>
                    </a:p>
                  </a:txBody>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kr          624.156 </a:t>
                      </a:r>
                      <a:endParaRPr lang="da-DK" sz="1000" kern="140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a:noFill/>
                    </a:lnB>
                  </a:tcPr>
                </a:tc>
                <a:extLst>
                  <a:ext uri="{0D108BD9-81ED-4DB2-BD59-A6C34878D82A}">
                    <a16:rowId xmlns:a16="http://schemas.microsoft.com/office/drawing/2014/main" val="2469944130"/>
                  </a:ext>
                </a:extLst>
              </a:tr>
              <a:tr h="289700">
                <a:tc gridSpan="2">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Mixinvest Lån og Spar Særlig Fond</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66C266"/>
                      </a:solidFill>
                      <a:prstDash val="solid"/>
                      <a:round/>
                      <a:headEnd type="none" w="med" len="med"/>
                      <a:tailEnd type="none" w="med" len="med"/>
                    </a:lnL>
                    <a:lnR>
                      <a:noFill/>
                    </a:lnR>
                    <a:lnT>
                      <a:noFill/>
                    </a:lnT>
                    <a:lnB w="12700" cap="flat" cmpd="sng" algn="ctr">
                      <a:solidFill>
                        <a:srgbClr val="66C266"/>
                      </a:solidFill>
                      <a:prstDash val="solid"/>
                      <a:round/>
                      <a:headEnd type="none" w="med" len="med"/>
                      <a:tailEnd type="none" w="med" len="med"/>
                    </a:lnB>
                  </a:tcPr>
                </a:tc>
                <a:tc hMerge="1">
                  <a:txBody>
                    <a:bodyPr/>
                    <a:lstStyle/>
                    <a:p>
                      <a:endParaRPr lang="da-DK"/>
                    </a:p>
                  </a:txBody>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w="12700" cap="flat" cmpd="sng" algn="ctr">
                      <a:solidFill>
                        <a:srgbClr val="66C266"/>
                      </a:solidFill>
                      <a:prstDash val="solid"/>
                      <a:round/>
                      <a:headEnd type="none" w="med" len="med"/>
                      <a:tailEnd type="none" w="med" len="med"/>
                    </a:lnB>
                  </a:tcPr>
                </a:tc>
                <a:tc>
                  <a:txBody>
                    <a:bodyPr/>
                    <a:lstStyle/>
                    <a:p>
                      <a:pPr marR="0" indent="0" algn="l" rtl="0">
                        <a:spcBef>
                          <a:spcPts val="0"/>
                        </a:spcBef>
                        <a:spcAft>
                          <a:spcPts val="1400"/>
                        </a:spcAft>
                      </a:pPr>
                      <a:r>
                        <a:rPr lang="da-DK" sz="1000" kern="1400" dirty="0">
                          <a:ln>
                            <a:noFill/>
                          </a:ln>
                          <a:solidFill>
                            <a:srgbClr val="000000"/>
                          </a:solidFill>
                          <a:effectLst/>
                          <a:latin typeface="Arial" panose="020B0604020202020204" pitchFamily="34" charset="0"/>
                        </a:rPr>
                        <a:t> </a:t>
                      </a:r>
                      <a:r>
                        <a:rPr lang="da-DK" sz="1000" kern="1400" dirty="0" err="1">
                          <a:ln>
                            <a:noFill/>
                          </a:ln>
                          <a:solidFill>
                            <a:srgbClr val="000000"/>
                          </a:solidFill>
                          <a:effectLst/>
                          <a:latin typeface="Arial" panose="020B0604020202020204" pitchFamily="34" charset="0"/>
                        </a:rPr>
                        <a:t>kr</a:t>
                      </a:r>
                      <a:r>
                        <a:rPr lang="da-DK" sz="1000" kern="1400" dirty="0">
                          <a:ln>
                            <a:noFill/>
                          </a:ln>
                          <a:solidFill>
                            <a:srgbClr val="000000"/>
                          </a:solidFill>
                          <a:effectLst/>
                          <a:latin typeface="Arial" panose="020B0604020202020204" pitchFamily="34" charset="0"/>
                        </a:rPr>
                        <a:t>          437.814 </a:t>
                      </a:r>
                      <a:endParaRPr lang="da-DK" sz="1000" kern="1400" dirty="0">
                        <a:ln>
                          <a:noFill/>
                        </a:ln>
                        <a:solidFill>
                          <a:srgbClr val="212120"/>
                        </a:solidFill>
                        <a:effectLst/>
                        <a:latin typeface="Times New Roman" panose="02020603050405020304" pitchFamily="18" charset="0"/>
                      </a:endParaRPr>
                    </a:p>
                  </a:txBody>
                  <a:tcPr marL="9538" marR="81534" marT="9538" marB="0" anchor="b">
                    <a:lnL>
                      <a:noFill/>
                    </a:lnL>
                    <a:lnR w="12700" cap="flat" cmpd="sng" algn="ctr">
                      <a:solidFill>
                        <a:srgbClr val="66C266"/>
                      </a:solidFill>
                      <a:prstDash val="solid"/>
                      <a:round/>
                      <a:headEnd type="none" w="med" len="med"/>
                      <a:tailEnd type="none" w="med" len="med"/>
                    </a:lnR>
                    <a:lnT>
                      <a:noFill/>
                    </a:lnT>
                    <a:lnB w="12700" cap="flat" cmpd="sng" algn="ctr">
                      <a:solidFill>
                        <a:srgbClr val="66C266"/>
                      </a:solidFill>
                      <a:prstDash val="solid"/>
                      <a:round/>
                      <a:headEnd type="none" w="med" len="med"/>
                      <a:tailEnd type="none" w="med" len="med"/>
                    </a:lnB>
                  </a:tcPr>
                </a:tc>
                <a:extLst>
                  <a:ext uri="{0D108BD9-81ED-4DB2-BD59-A6C34878D82A}">
                    <a16:rowId xmlns:a16="http://schemas.microsoft.com/office/drawing/2014/main" val="3062095088"/>
                  </a:ext>
                </a:extLst>
              </a:tr>
            </a:tbl>
          </a:graphicData>
        </a:graphic>
      </p:graphicFrame>
      <p:sp>
        <p:nvSpPr>
          <p:cNvPr id="18" name="Control 3">
            <a:extLst>
              <a:ext uri="{FF2B5EF4-FFF2-40B4-BE49-F238E27FC236}">
                <a16:creationId xmlns:a16="http://schemas.microsoft.com/office/drawing/2014/main" id="{44B6CA1B-E815-8F9E-C992-5F5F3F84E3C9}"/>
              </a:ext>
            </a:extLst>
          </p:cNvPr>
          <p:cNvSpPr>
            <a:spLocks noChangeArrowheads="1" noChangeShapeType="1"/>
          </p:cNvSpPr>
          <p:nvPr/>
        </p:nvSpPr>
        <p:spPr bwMode="auto">
          <a:xfrm>
            <a:off x="5913026" y="11653207"/>
            <a:ext cx="2827338" cy="1714500"/>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da-DK"/>
          </a:p>
        </p:txBody>
      </p:sp>
    </p:spTree>
    <p:extLst>
      <p:ext uri="{BB962C8B-B14F-4D97-AF65-F5344CB8AC3E}">
        <p14:creationId xmlns:p14="http://schemas.microsoft.com/office/powerpoint/2010/main" val="2094600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C0B06A-9C7C-D3E2-5F50-70FD4DDBFC44}"/>
              </a:ext>
            </a:extLst>
          </p:cNvPr>
          <p:cNvSpPr>
            <a:spLocks noGrp="1"/>
          </p:cNvSpPr>
          <p:nvPr>
            <p:ph type="title"/>
          </p:nvPr>
        </p:nvSpPr>
        <p:spPr/>
        <p:txBody>
          <a:bodyPr>
            <a:normAutofit/>
          </a:bodyPr>
          <a:lstStyle/>
          <a:p>
            <a:r>
              <a:rPr lang="da-DK" dirty="0"/>
              <a:t>GF 24, punkt 4: Indkomne forslag</a:t>
            </a:r>
          </a:p>
        </p:txBody>
      </p:sp>
      <p:sp>
        <p:nvSpPr>
          <p:cNvPr id="3" name="Text Box 2">
            <a:extLst>
              <a:ext uri="{FF2B5EF4-FFF2-40B4-BE49-F238E27FC236}">
                <a16:creationId xmlns:a16="http://schemas.microsoft.com/office/drawing/2014/main" id="{866D0878-636B-8B53-3B7C-F8F6E063DDC6}"/>
              </a:ext>
            </a:extLst>
          </p:cNvPr>
          <p:cNvSpPr txBox="1">
            <a:spLocks noChangeArrowheads="1"/>
          </p:cNvSpPr>
          <p:nvPr/>
        </p:nvSpPr>
        <p:spPr bwMode="auto">
          <a:xfrm>
            <a:off x="467544" y="2060848"/>
            <a:ext cx="8295456" cy="3744416"/>
          </a:xfrm>
          <a:prstGeom prst="rect">
            <a:avLst/>
          </a:prstGeom>
          <a:solidFill>
            <a:srgbClr val="EBFFC2"/>
          </a:solidFill>
          <a:ln w="9525" algn="in">
            <a:solidFill>
              <a:srgbClr val="00B050"/>
            </a:solidFill>
            <a:miter lim="800000"/>
            <a:headEnd/>
            <a:tailEnd/>
          </a:ln>
          <a:effectLst/>
          <a:extLst>
            <a:ext uri="{AF507438-7753-43E0-B8FC-AC1667EBCBE1}">
              <a14:hiddenEffects xmlns:a14="http://schemas.microsoft.com/office/drawing/2010/main">
                <a:effectLst>
                  <a:outerShdw dist="35921" dir="2700000" algn="ctr" rotWithShape="0">
                    <a:srgbClr val="CCFFFF"/>
                  </a:outerShdw>
                </a:effectLst>
              </a14:hiddenEffects>
            </a:ext>
          </a:extLst>
        </p:spPr>
        <p:txBody>
          <a:bodyPr vert="horz" wrap="square" lIns="36000" tIns="36000" rIns="36000" bIns="3600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2400" b="1" u="none" strike="noStrike" cap="none" normalizeH="0" baseline="0" dirty="0">
                <a:ln>
                  <a:noFill/>
                </a:ln>
                <a:solidFill>
                  <a:schemeClr val="tx1"/>
                </a:solidFill>
                <a:effectLst/>
                <a:latin typeface="Arial" panose="020B0604020202020204" pitchFamily="34" charset="0"/>
              </a:rPr>
              <a:t>Vedtægtsændring af vedtægterne for Rudersdalkredsen.</a:t>
            </a:r>
          </a:p>
          <a:p>
            <a:pPr marL="0" marR="0" lvl="0" indent="0" algn="l" defTabSz="914400" rtl="0" eaLnBrk="0" fontAlgn="base" latinLnBrk="0" hangingPunct="0">
              <a:lnSpc>
                <a:spcPct val="100000"/>
              </a:lnSpc>
              <a:spcBef>
                <a:spcPct val="0"/>
              </a:spcBef>
              <a:spcAft>
                <a:spcPct val="0"/>
              </a:spcAft>
              <a:buClrTx/>
              <a:buSzTx/>
              <a:buFontTx/>
              <a:buNone/>
              <a:tabLst/>
            </a:pPr>
            <a:endParaRPr lang="da-DK" altLang="da-DK" sz="2400" i="1" dirty="0">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lang="da-DK" altLang="da-DK" sz="2400" i="1" dirty="0">
                <a:latin typeface="Arial" panose="020B0604020202020204" pitchFamily="34" charset="0"/>
              </a:rPr>
              <a:t>Kredsstyrelsen foreslår ændringer i vedtægterne for</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da-DK" altLang="da-DK" sz="2400" i="1" dirty="0">
                <a:latin typeface="Arial" panose="020B0604020202020204" pitchFamily="34" charset="0"/>
              </a:rPr>
              <a:t>Rudersdalkredsen, som det fremgår af udsendte ændringsforslag.</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da-DK" altLang="da-DK" sz="2400" b="0" i="1" u="none" strike="noStrike" cap="none" normalizeH="0" baseline="0" dirty="0">
                <a:ln>
                  <a:noFill/>
                </a:ln>
                <a:solidFill>
                  <a:schemeClr val="tx1"/>
                </a:solidFill>
                <a:effectLst/>
                <a:latin typeface="Arial" panose="020B0604020202020204" pitchFamily="34" charset="0"/>
              </a:rPr>
              <a:t>Særlig Fond, som det fremgår af udsendte ændringsforslag</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da-DK" altLang="da-DK" sz="2400" i="1" dirty="0">
              <a:latin typeface="Arial" panose="020B0604020202020204" pitchFamily="34" charset="0"/>
            </a:endParaRPr>
          </a:p>
          <a:p>
            <a:pPr defTabSz="914400" eaLnBrk="0" fontAlgn="base" hangingPunct="0">
              <a:spcBef>
                <a:spcPct val="0"/>
              </a:spcBef>
              <a:spcAft>
                <a:spcPct val="0"/>
              </a:spcAft>
            </a:pPr>
            <a:r>
              <a:rPr kumimoji="0" lang="da-DK" altLang="da-DK" sz="2400" b="0" i="1" u="none" strike="noStrike" cap="none" normalizeH="0" baseline="0" dirty="0">
                <a:ln>
                  <a:noFill/>
                </a:ln>
                <a:solidFill>
                  <a:schemeClr val="tx1"/>
                </a:solidFill>
                <a:effectLst/>
                <a:latin typeface="Arial" panose="020B0604020202020204" pitchFamily="34" charset="0"/>
              </a:rPr>
              <a:t>Ændringerne er hovedsagelig konsekvensrettelser foretaget i forhold til DLF’s standardvedtægter.</a:t>
            </a:r>
          </a:p>
          <a:p>
            <a:pPr marR="0" lvl="0" algn="l" defTabSz="914400" rtl="0" eaLnBrk="0" fontAlgn="base" latinLnBrk="0" hangingPunct="0">
              <a:lnSpc>
                <a:spcPct val="100000"/>
              </a:lnSpc>
              <a:spcBef>
                <a:spcPct val="0"/>
              </a:spcBef>
              <a:spcAft>
                <a:spcPct val="0"/>
              </a:spcAft>
              <a:buClrTx/>
              <a:buSzTx/>
              <a:tabLst/>
            </a:pPr>
            <a:r>
              <a:rPr kumimoji="0" lang="da-DK" altLang="da-DK" sz="2400" b="0" i="1"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822649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26A4A693-C9CB-77AD-986C-86E145B95877}"/>
              </a:ext>
            </a:extLst>
          </p:cNvPr>
          <p:cNvSpPr txBox="1"/>
          <p:nvPr/>
        </p:nvSpPr>
        <p:spPr>
          <a:xfrm>
            <a:off x="1187624" y="1166842"/>
            <a:ext cx="7848872" cy="4524315"/>
          </a:xfrm>
          <a:prstGeom prst="rect">
            <a:avLst/>
          </a:prstGeom>
          <a:noFill/>
        </p:spPr>
        <p:txBody>
          <a:bodyPr wrap="square" rtlCol="0">
            <a:spAutoFit/>
          </a:bodyPr>
          <a:lstStyle/>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Kredsens navn er Rudersdalkredsen og udgør kreds 26 af DLF. Hjemstedskommunen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er Rudersdal Kommune.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2  stk. 1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Rudersdalkredsens</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formål er inden for kredsens område at varetage medlemmernes pædagogiske, økonomiske og tjenstlige interesser, at styrke sammenholdet mellem</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medlemmerne og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at virke </a:t>
            </a:r>
            <a:r>
              <a:rPr lang="da-DK" sz="12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for udvikling af folkeskolen og de øvrige områder, medlemmerne beskæftiges ved</a:t>
            </a:r>
            <a:r>
              <a:rPr lang="da-DK" sz="1200" dirty="0">
                <a:effectLst/>
                <a:latin typeface="Calibri" panose="020F0502020204030204" pitchFamily="34" charset="0"/>
                <a:ea typeface="Calibri" panose="020F0502020204030204" pitchFamily="34" charset="0"/>
                <a:cs typeface="Calibri" panose="020F0502020204030204" pitchFamily="34" charset="0"/>
              </a:rPr>
              <a:t>.</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Formålets udmøntning er beskrevet i </a:t>
            </a:r>
            <a:r>
              <a:rPr lang="da-DK" sz="1200" b="1"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bilag 1</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til vedtægterne.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stk. 2</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Rudersdalkredsen råder over en særlig fond, som drives efter særskilte vedtægter.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MEDLEMMER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3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Som medlem optages enhver, som ifølge DLF's vedtægter (§§ 3 og 10) har ret til at</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være almindeligt eller særligt medlem af kredsen.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Kun almindelige medlemmer er valgbare og har stemmeret.</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Indmeldelse sker på DLF’s hjemmeside eller ved henvendelse til Rudersdalkredsen.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Enhver indmeldelse modtages under forbehold af DLF's hovedstyrelses godkendelse.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Udmeldelse sker skriftligt til kredskassereren eller DLF's kontor med mindst 1 måneds</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varsel til udgangen af et kvartal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(1. januar, 1. april, 1. juli eller 1. oktober).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93243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EBCEB19C-998C-4BAB-6C29-140D8168D63E}"/>
              </a:ext>
            </a:extLst>
          </p:cNvPr>
          <p:cNvSpPr txBox="1"/>
          <p:nvPr/>
        </p:nvSpPr>
        <p:spPr>
          <a:xfrm>
            <a:off x="1331640" y="1412776"/>
            <a:ext cx="6840760" cy="4524315"/>
          </a:xfrm>
          <a:prstGeom prst="rect">
            <a:avLst/>
          </a:prstGeom>
          <a:noFill/>
        </p:spPr>
        <p:txBody>
          <a:bodyPr wrap="square" rtlCol="0">
            <a:spAutoFit/>
          </a:bodyPr>
          <a:lstStyle/>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  stk. 1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Medlemmerne betaler et samlet kontingent, som består af et centralt bestemt kontingent, samt et lokalt fastsat kredskontingent.</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Kontingent til kredsen fastsættes på den ordinære generalforsamling på grundlag af et af styrelsen udarbejdet budget for det efterfølgende regnskabsår – eller på 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ekstraordinær generalforsamling, som er indkaldt med samme tidsfrist som for en ordinær generalforsamling.</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Arbejdsledige medlemmer og medlemmer på orlov kan opnå kontingentnedsættelse til kredsen, såfremt medlemmet opnår nedsættelse af det centrale kontingent til DLF.</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Medlemmer af fraktion 4 bliver kontingentfri 12 år efter opnåelse af ret til folkepension</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Medlemmer, der trods påkrav, ikke har betalt kontingent, påløbne renter eller gebyrer senest en måned efter påkravets afsendelse, slettes som medlem af foreningen efter en sletteprocedure fastsat af hovedstyrelsen.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Genindmeldelse kan først ske, når det skyldige beløb er betalt, eller der er truffet bindende aftale om restancens afvikling.</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stk. 2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Regnskabsåret er kalenderåret.</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Regnskabet revideres af kredsens kritiske revisorer og af en statsautoriseret eller registreret revisor, der udpeges af kredsstyrelsen. Det reviderede regnskab forelægges generalforsamlingen til godkendelse.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Det enkelte medlem af kredsen hæfter over for kredsens forpligtelser alene med sit</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indbetalte og forfaldne kontingent til kredsen.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6461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CC398E69-97E5-5A96-9A3A-1032F6223E61}"/>
              </a:ext>
            </a:extLst>
          </p:cNvPr>
          <p:cNvSpPr txBox="1"/>
          <p:nvPr/>
        </p:nvSpPr>
        <p:spPr>
          <a:xfrm>
            <a:off x="539552" y="908720"/>
            <a:ext cx="8064896" cy="5262979"/>
          </a:xfrm>
          <a:prstGeom prst="rect">
            <a:avLst/>
          </a:prstGeom>
          <a:noFill/>
        </p:spPr>
        <p:txBody>
          <a:bodyPr wrap="square" rtlCol="0">
            <a:spAutoFit/>
          </a:bodyPr>
          <a:lstStyle/>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GENERALFORSAMLING</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5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Generalforsamlingen er kredsens højeste myndighed.</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Ordinær generalforsamling afholdes en gang årligt i årets første kvartal.</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Kredsstyrelsen kan ved force majeure situationer udskyde den ordinære generalforsamling til 2. kvartal.</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Indkaldes til ordinær generalforsamling skal ske med mindst 3 ugers varsel </a:t>
            </a:r>
            <a:r>
              <a:rPr lang="da-DK" sz="1200" dirty="0">
                <a:effectLst/>
                <a:latin typeface="Calibri" panose="020F0502020204030204" pitchFamily="34" charset="0"/>
                <a:ea typeface="Calibri" panose="020F0502020204030204" pitchFamily="34" charset="0"/>
                <a:cs typeface="Calibri" panose="020F0502020204030204" pitchFamily="34" charset="0"/>
              </a:rPr>
              <a:t>ved opslag </a:t>
            </a:r>
            <a:r>
              <a:rPr lang="da-DK" sz="1200" strike="sng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på skolerne og</a:t>
            </a:r>
            <a:r>
              <a:rPr lang="da-DK" sz="1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på kredsens hjemmeside samt ved mail til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alle</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medlemmer, </a:t>
            </a:r>
            <a:r>
              <a:rPr lang="da-DK" sz="1200" strike="sng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der ikke er tjenestegørende ved kredsens skoler.</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Ved indkaldelsen angives foreløbig dagsorden og frist for indsendelse af punkter til endelig dagsorden.</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6  stk. 1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På den ordinære generalforsamling skal følgende punkter optages på dagsordenen:</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Valg af dirigent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Beretning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Regnskab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Indkomne forslag</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Fastsættelse af ydelser til styrelsesmedlemmer og størrelsen af vederlag til lønnet medhjælp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Budget og fastsættelse af kredskontingent, herunder bidrag til kredsens særlige fond for det følgende kalenderår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3060065" algn="ctr"/>
                <a:tab pos="6120130" algn="r"/>
              </a:tabLst>
            </a:pPr>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a-DK" sz="1200" dirty="0">
                <a:effectLst/>
                <a:latin typeface="Calibri" panose="020F0502020204030204" pitchFamily="34" charset="0"/>
                <a:ea typeface="Calibri" panose="020F0502020204030204" pitchFamily="34" charset="0"/>
                <a:cs typeface="Calibri" panose="020F0502020204030204" pitchFamily="34" charset="0"/>
              </a:rPr>
              <a:t>Valg – jvf. Hovedstyrelsens regler - i lige år af: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lphaL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Valg af kredsens 1. kongresdelegerede, som samtidig er valg af kredsens formand.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lphaL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Valg kredsens 2. kongresdelegerede, som samtidig er valg af næstformand.</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lphaL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Valg af kredskasserer – som er </a:t>
            </a:r>
            <a:r>
              <a:rPr lang="da-DK" sz="1200" strike="sng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1.</a:t>
            </a:r>
            <a:r>
              <a:rPr lang="da-DK" sz="1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da-DK" sz="1200" dirty="0">
                <a:effectLst/>
                <a:latin typeface="Calibri" panose="020F0502020204030204" pitchFamily="34" charset="0"/>
                <a:ea typeface="Calibri" panose="020F0502020204030204" pitchFamily="34" charset="0"/>
                <a:cs typeface="Calibri" panose="020F0502020204030204" pitchFamily="34" charset="0"/>
              </a:rPr>
              <a:t>suppleant til de 2 kongresdelegerede</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lphaL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Valg af faglig sekretær – som er </a:t>
            </a:r>
            <a:r>
              <a:rPr lang="da-DK" sz="1200" strike="sng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2.</a:t>
            </a:r>
            <a:r>
              <a:rPr lang="da-DK" sz="1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da-DK" sz="1200" dirty="0">
                <a:effectLst/>
                <a:latin typeface="Calibri" panose="020F0502020204030204" pitchFamily="34" charset="0"/>
                <a:ea typeface="Calibri" panose="020F0502020204030204" pitchFamily="34" charset="0"/>
                <a:cs typeface="Calibri" panose="020F0502020204030204" pitchFamily="34" charset="0"/>
              </a:rPr>
              <a:t>suppleant til de 2 kongresdelegeret.</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lphaLcPeriod"/>
              <a:tabLst>
                <a:tab pos="3060065" algn="ctr"/>
                <a:tab pos="6120130" algn="r"/>
              </a:tabLst>
            </a:pPr>
            <a:r>
              <a:rPr lang="da-DK" sz="12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Efter valg af kredskasserer og faglig sekretær vælger generalforsamlingen, hvem af de valgte, der er hhv. første- og </a:t>
            </a:r>
            <a:r>
              <a:rPr lang="da-DK" sz="1200" dirty="0" err="1">
                <a:effectLst/>
                <a:highlight>
                  <a:srgbClr val="FFFF00"/>
                </a:highlight>
                <a:latin typeface="Calibri" panose="020F0502020204030204" pitchFamily="34" charset="0"/>
                <a:ea typeface="Calibri" panose="020F0502020204030204" pitchFamily="34" charset="0"/>
                <a:cs typeface="Calibri" panose="020F0502020204030204" pitchFamily="34" charset="0"/>
              </a:rPr>
              <a:t>andensuppleant</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lphaL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Valg af 2 medlemmer udenfor kredsstyrelsen som kritiske revisorer.</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mj-lt"/>
              <a:buAutoNum type="alphaL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Valg 1 revisorsuppleant udenfor kredsstyrelsen for de kritiske revisorer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tabLst>
                <a:tab pos="3060065" algn="ctr"/>
                <a:tab pos="6120130" algn="r"/>
              </a:tabLst>
            </a:pPr>
            <a:r>
              <a:rPr lang="da-DK" sz="1200" dirty="0">
                <a:effectLst/>
                <a:latin typeface="Calibri" panose="020F0502020204030204" pitchFamily="34" charset="0"/>
                <a:ea typeface="Calibri" panose="020F0502020204030204" pitchFamily="34" charset="0"/>
                <a:cs typeface="Calibri" panose="020F0502020204030204" pitchFamily="34" charset="0"/>
              </a:rPr>
              <a:t>Eventuelt</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7013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1BE708EC-D02B-54E6-3C89-BA483EB752CE}"/>
              </a:ext>
            </a:extLst>
          </p:cNvPr>
          <p:cNvSpPr txBox="1"/>
          <p:nvPr/>
        </p:nvSpPr>
        <p:spPr>
          <a:xfrm>
            <a:off x="1115616" y="1268760"/>
            <a:ext cx="7416824" cy="4708981"/>
          </a:xfrm>
          <a:prstGeom prst="rect">
            <a:avLst/>
          </a:prstGeom>
          <a:noFill/>
        </p:spPr>
        <p:txBody>
          <a:bodyPr wrap="square">
            <a:spAutoFit/>
          </a:bodyPr>
          <a:lstStyle/>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stk. 2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Formand og kasserer kan ikke være samme person.</a:t>
            </a: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stk. 3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Forslag, der ønskes sat på dagsorden, skal foreligge skriftligt hos kredsformanden senest 2 uger før generalforsamlingen.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Endelig dagsorden med forslag til budget og kontingent,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evt. forslag til vedtægtsændringer, samt indkomne forslag</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udsendes til kredsens medlemmer senest 1 uge før generalforsamlingen.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Generalforsamlingen kan kun træffe beslutninger om sager, der er optaget på dagsordenen. Generalforsamlingen er beslutningsdygtig, når den er lovligt indkaldt. Beslutninger træffes ved almindeligt flertal jf. dog § 10.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Skriftlig afstemning foretages, når mindst 1 medlem begærer det. Ved personvalg foretages altid skriftlig afstemning, hvis der er opstillet flere kandidater, end der skal vælges.</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Stemmetællere udpeges blandt kredsens tillidsrepræsentanter.</a:t>
            </a:r>
          </a:p>
          <a:p>
            <a:endParaRPr lang="da-DK" sz="1200" dirty="0">
              <a:solidFill>
                <a:srgbClr val="000000"/>
              </a:solidFill>
              <a:highlight>
                <a:srgbClr val="FFFF00"/>
              </a:highlight>
              <a:latin typeface="Calibri" panose="020F0502020204030204" pitchFamily="34" charset="0"/>
              <a:cs typeface="Calibri" panose="020F0502020204030204" pitchFamily="34" charset="0"/>
            </a:endParaRPr>
          </a:p>
          <a:p>
            <a:endParaRPr lang="da-DK" sz="1200" dirty="0">
              <a:solidFill>
                <a:srgbClr val="000000"/>
              </a:solidFill>
              <a:highlight>
                <a:srgbClr val="FFFF00"/>
              </a:highlight>
              <a:latin typeface="Calibri" panose="020F0502020204030204" pitchFamily="34" charset="0"/>
              <a:cs typeface="Calibri" panose="020F0502020204030204" pitchFamily="34"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7  stk. 1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Ekstraordinær generalforsamling afholdes, når formanden eller styrelsen ønsker det, hvis formand eller kasserer træder tilbage inden for valgperioden eller hvis mindst 25 af de almindelige medlemmer skriftligt kræver det og samtidig meddeler de emner, som kræves behandlet af generalforsamlingen. I sidstnævnte tilfælde skal generalforsamlingen afholdes senest 1 måned (skoleferier fraregnet) efter, at begæringen er fremsat.</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stk. 2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Ekstraordinær generalforsamling med angivelse af dagsorden indkaldes med mindst 5 dages varsel ved opslag på skolerne samt ved mail til medlemmer, der ikke er tjenestegørende ved kredsens skoler.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Beslutninger træffes på ekstraordinær generalforsamling som på ordinære.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da-DK" sz="1200" dirty="0"/>
          </a:p>
        </p:txBody>
      </p:sp>
    </p:spTree>
    <p:extLst>
      <p:ext uri="{BB962C8B-B14F-4D97-AF65-F5344CB8AC3E}">
        <p14:creationId xmlns:p14="http://schemas.microsoft.com/office/powerpoint/2010/main" val="255161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83C6D25C-1134-10E2-51C7-7309BE5A3CA8}"/>
              </a:ext>
            </a:extLst>
          </p:cNvPr>
          <p:cNvSpPr txBox="1"/>
          <p:nvPr/>
        </p:nvSpPr>
        <p:spPr>
          <a:xfrm>
            <a:off x="539552" y="260648"/>
            <a:ext cx="8424936" cy="6288901"/>
          </a:xfrm>
          <a:prstGeom prst="rect">
            <a:avLst/>
          </a:prstGeom>
          <a:noFill/>
        </p:spPr>
        <p:txBody>
          <a:bodyPr wrap="square">
            <a:spAutoFit/>
          </a:bodyPr>
          <a:lstStyle/>
          <a:p>
            <a:pPr>
              <a:spcAft>
                <a:spcPts val="1000"/>
              </a:spcAft>
            </a:pPr>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KREDSSTYRELSEN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8  stk. 1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Kredsen ledes af en styrelse, der består af:</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lphaLcParenR"/>
            </a:pP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formand</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lphaLcParenR"/>
            </a:pP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næstformand</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lphaLcParenR"/>
            </a:pP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kasserer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lphaLcParenR"/>
            </a:pP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faglig sekretær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1000"/>
              </a:spcAft>
              <a:buFont typeface="+mj-lt"/>
              <a:buAutoNum type="alphaLcParenR"/>
            </a:pP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tillidsrepræsentanter fra samtlige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folke</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skoler, PPR,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UU-Sjælsø</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samt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Textilskolen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 under </a:t>
            </a:r>
            <a:r>
              <a:rPr lang="da-DK"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a-d</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nævnte personer vælges på en generalforsamling jf. § 6.</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 under punkt e nævnte personer vælges af og blandt medlemmer på de enkelte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arbejdspladser</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idet k</a:t>
            </a:r>
            <a:r>
              <a:rPr lang="da-DK" sz="12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redsen har til opgave at sikre, at der – på de under foreningens organisationsområde ansatte ved ethvert tjenestested – vælges en TR og en suppleant for denne, efter de til enhver tid gældende regler for valg af medarbejderrepræsentanter.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Alle ansatte, som hører under foreningens organisationsområde, har stemmeret.</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Personvalg sker ved fysisk fremmøde.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Valgene gælder for en 2-årig periode med tiltræden 1. april i lige årstal.</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Kontaktpersoner valgt efter DLF’s vedtægter, § 11 </a:t>
            </a:r>
            <a:r>
              <a:rPr lang="da-DK" sz="1200" strike="sng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og TR fra UU-Sjælsø</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deltager i relevante møder og har observatørstatus ved kredsstyrelsesmøder.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stk. 2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Kredsstyrelsen kan nedsætte udvalg og vælger selv sine repræsentanter til udvalg mv.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Formanden for et udvalg, der nedsættes af styrelsen, skal være medlem af styrelsen.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Kredsformand, næstformand, kasserer og faglig sekretær udgør styrelsens forretningsudvalg.</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Kredsstyrelsen kan udpege en redaktion, der udarbejder medlemsblad, hjemmeside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og andet materiale.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stk. 3</a:t>
            </a:r>
          </a:p>
          <a:p>
            <a:pPr>
              <a:spcAft>
                <a:spcPts val="1000"/>
              </a:spcAft>
            </a:pP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Med det formål at styrke det fagpolitiske arbejde danner medlemmerne på de enkelte arbejdssteder i fraktion 1 og 2 en faglig klub under Rudersdalkredsen.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 faglige klubber udarbejder selv forretningsorden, som skal godkendes af kredsstyrelsen. Udgifterne til faglig klub afholdes af over kredsens drift.</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4102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b="1" i="0" dirty="0">
                <a:solidFill>
                  <a:srgbClr val="222222"/>
                </a:solidFill>
                <a:effectLst/>
                <a:latin typeface="franklin-gothic-urw-cond"/>
              </a:rPr>
              <a:t>I tidens strøm</a:t>
            </a:r>
            <a:br>
              <a:rPr lang="da-DK" b="1" i="0" dirty="0">
                <a:solidFill>
                  <a:srgbClr val="222222"/>
                </a:solidFill>
                <a:effectLst/>
                <a:latin typeface="franklin-gothic-urw-cond"/>
              </a:rPr>
            </a:br>
            <a:r>
              <a:rPr lang="da-DK" sz="1600" dirty="0">
                <a:solidFill>
                  <a:srgbClr val="253154"/>
                </a:solidFill>
                <a:latin typeface="Rubik"/>
              </a:rPr>
              <a:t>Musik og tekst: Gudmund </a:t>
            </a:r>
            <a:r>
              <a:rPr lang="da-DK" sz="1600" dirty="0" err="1">
                <a:solidFill>
                  <a:srgbClr val="253154"/>
                </a:solidFill>
                <a:latin typeface="Rubik"/>
              </a:rPr>
              <a:t>Auring</a:t>
            </a:r>
            <a:br>
              <a:rPr lang="da-DK" sz="1600" dirty="0">
                <a:solidFill>
                  <a:srgbClr val="253154"/>
                </a:solidFill>
                <a:latin typeface="Rubik"/>
              </a:rPr>
            </a:br>
            <a:endParaRPr lang="da-DK" sz="1600" dirty="0"/>
          </a:p>
        </p:txBody>
      </p:sp>
      <p:sp>
        <p:nvSpPr>
          <p:cNvPr id="5" name="Pladsholder til indhold 4">
            <a:extLst>
              <a:ext uri="{FF2B5EF4-FFF2-40B4-BE49-F238E27FC236}">
                <a16:creationId xmlns:a16="http://schemas.microsoft.com/office/drawing/2014/main" id="{60EBE09A-C84F-440B-B6BB-3C6B3ED32164}"/>
              </a:ext>
            </a:extLst>
          </p:cNvPr>
          <p:cNvSpPr>
            <a:spLocks noGrp="1"/>
          </p:cNvSpPr>
          <p:nvPr>
            <p:ph sz="quarter" idx="1"/>
          </p:nvPr>
        </p:nvSpPr>
        <p:spPr>
          <a:xfrm>
            <a:off x="990272" y="1700808"/>
            <a:ext cx="7775776" cy="4495800"/>
          </a:xfrm>
        </p:spPr>
        <p:txBody>
          <a:bodyPr>
            <a:normAutofit/>
          </a:bodyPr>
          <a:lstStyle/>
          <a:p>
            <a:pPr marL="0" indent="0" algn="l">
              <a:buNone/>
            </a:pPr>
            <a:r>
              <a:rPr lang="da-DK" b="0" i="0" cap="none" dirty="0">
                <a:solidFill>
                  <a:srgbClr val="253154"/>
                </a:solidFill>
                <a:effectLst/>
                <a:latin typeface="Rubik"/>
              </a:rPr>
              <a:t>Der går gennem tiden en strømning, som ikke kan dø, </a:t>
            </a:r>
            <a:br>
              <a:rPr lang="da-DK" b="0" i="0" cap="none" dirty="0">
                <a:solidFill>
                  <a:srgbClr val="253154"/>
                </a:solidFill>
                <a:effectLst/>
                <a:latin typeface="Rubik"/>
              </a:rPr>
            </a:br>
            <a:r>
              <a:rPr lang="da-DK" b="0" i="0" cap="none" dirty="0">
                <a:solidFill>
                  <a:srgbClr val="253154"/>
                </a:solidFill>
                <a:effectLst/>
                <a:latin typeface="Rubik"/>
              </a:rPr>
              <a:t>af arbejdets sang og af tankernes spirende frø</a:t>
            </a:r>
            <a:br>
              <a:rPr lang="da-DK" b="0" i="0" cap="none" dirty="0">
                <a:solidFill>
                  <a:srgbClr val="253154"/>
                </a:solidFill>
                <a:effectLst/>
                <a:latin typeface="Rubik"/>
              </a:rPr>
            </a:br>
            <a:r>
              <a:rPr lang="da-DK" b="0" i="0" cap="none" dirty="0">
                <a:solidFill>
                  <a:srgbClr val="253154"/>
                </a:solidFill>
                <a:effectLst/>
                <a:latin typeface="Rubik"/>
              </a:rPr>
              <a:t>hvert et slægtled skal finde sin vilje sit håb og sin tro</a:t>
            </a:r>
            <a:br>
              <a:rPr lang="da-DK" b="0" i="0" cap="none" dirty="0">
                <a:solidFill>
                  <a:srgbClr val="253154"/>
                </a:solidFill>
                <a:effectLst/>
                <a:latin typeface="Rubik"/>
              </a:rPr>
            </a:br>
            <a:r>
              <a:rPr lang="da-DK" b="0" i="0" cap="none" dirty="0">
                <a:solidFill>
                  <a:srgbClr val="253154"/>
                </a:solidFill>
                <a:effectLst/>
                <a:latin typeface="Rubik"/>
              </a:rPr>
              <a:t>- finde vejen derhen hvor dets fremtid og lykke kan gro</a:t>
            </a:r>
          </a:p>
          <a:p>
            <a:pPr marL="0" indent="0" algn="l">
              <a:buNone/>
            </a:pPr>
            <a:endParaRPr lang="da-DK" b="0" i="0" cap="none" dirty="0">
              <a:solidFill>
                <a:srgbClr val="253154"/>
              </a:solidFill>
              <a:effectLst/>
              <a:latin typeface="Rubik"/>
            </a:endParaRPr>
          </a:p>
          <a:p>
            <a:pPr marL="0" indent="0" algn="l">
              <a:buNone/>
            </a:pPr>
            <a:r>
              <a:rPr lang="da-DK" b="0" i="0" cap="none" dirty="0">
                <a:solidFill>
                  <a:srgbClr val="253154"/>
                </a:solidFill>
                <a:effectLst/>
                <a:latin typeface="Rubik"/>
              </a:rPr>
              <a:t>Vi står ved en vanskelig front i den stadige kamp</a:t>
            </a:r>
            <a:br>
              <a:rPr lang="da-DK" b="0" i="0" cap="none" dirty="0">
                <a:solidFill>
                  <a:srgbClr val="253154"/>
                </a:solidFill>
                <a:effectLst/>
                <a:latin typeface="Rubik"/>
              </a:rPr>
            </a:br>
            <a:r>
              <a:rPr lang="da-DK" b="0" i="0" cap="none" dirty="0">
                <a:solidFill>
                  <a:srgbClr val="253154"/>
                </a:solidFill>
                <a:effectLst/>
                <a:latin typeface="Rubik"/>
              </a:rPr>
              <a:t>som ikke kan vindes ved magt eller støvlernes tramp</a:t>
            </a:r>
            <a:br>
              <a:rPr lang="da-DK" b="0" i="0" cap="none" dirty="0">
                <a:solidFill>
                  <a:srgbClr val="253154"/>
                </a:solidFill>
                <a:effectLst/>
                <a:latin typeface="Rubik"/>
              </a:rPr>
            </a:br>
            <a:r>
              <a:rPr lang="da-DK" b="0" i="0" cap="none" dirty="0">
                <a:solidFill>
                  <a:srgbClr val="253154"/>
                </a:solidFill>
                <a:effectLst/>
                <a:latin typeface="Rubik"/>
              </a:rPr>
              <a:t>- som kræver det daglige valg: vil du tage en strid</a:t>
            </a:r>
            <a:br>
              <a:rPr lang="da-DK" b="0" i="0" cap="none" dirty="0">
                <a:solidFill>
                  <a:srgbClr val="253154"/>
                </a:solidFill>
                <a:effectLst/>
                <a:latin typeface="Rubik"/>
              </a:rPr>
            </a:br>
            <a:r>
              <a:rPr lang="da-DK" b="0" i="0" cap="none" dirty="0">
                <a:solidFill>
                  <a:srgbClr val="253154"/>
                </a:solidFill>
                <a:effectLst/>
                <a:latin typeface="Rubik"/>
              </a:rPr>
              <a:t>for at menneskets værdighed stadig kan præge vor tid</a:t>
            </a:r>
          </a:p>
          <a:p>
            <a:endParaRPr lang="da-DK" dirty="0"/>
          </a:p>
        </p:txBody>
      </p:sp>
    </p:spTree>
    <p:extLst>
      <p:ext uri="{BB962C8B-B14F-4D97-AF65-F5344CB8AC3E}">
        <p14:creationId xmlns:p14="http://schemas.microsoft.com/office/powerpoint/2010/main" val="2787597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5F842C32-9AA2-A407-E784-362E20C41AB1}"/>
              </a:ext>
            </a:extLst>
          </p:cNvPr>
          <p:cNvSpPr txBox="1"/>
          <p:nvPr/>
        </p:nvSpPr>
        <p:spPr>
          <a:xfrm>
            <a:off x="1331640" y="1268760"/>
            <a:ext cx="6912768" cy="3970318"/>
          </a:xfrm>
          <a:prstGeom prst="rect">
            <a:avLst/>
          </a:prstGeom>
          <a:noFill/>
        </p:spPr>
        <p:txBody>
          <a:bodyPr wrap="square">
            <a:spAutoFit/>
          </a:bodyPr>
          <a:lstStyle/>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VEDTÆGTER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10 stk. 1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Nuværende vedtægter kan ændres, når forslag herom er optaget på dagsorden for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generalforsamlingen, som indkaldes med de for ordinær generalforsamling</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gældende indkaldelsesregler, og når mindst 2/3 af de afgivne stemmer </a:t>
            </a:r>
            <a:r>
              <a:rPr lang="da-DK"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stemmer</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for.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stk. 2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Rudersdalkredsen kan med DLF's forudgående godkendelse kun opløses, hvis dette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vedtages på en ordinær generalforsamling, indkaldt efter § 5 og 6, på hvilken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mindst 2/3 af generalforsamlingens tilstedeværende almindelige medlemmer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stemmer derfor.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Opnås der ikke 2/3 flertal for forslaget, indkaldes der til ekstraordinær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generalforsamling, hvor beslutning træffes ved almindeligt stemmeflertal.</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stk. 3</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 tilfælde af </a:t>
            </a:r>
            <a:r>
              <a:rPr lang="da-DK"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Ruderskredsens</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opløsning anvendes dens midler efter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generalforsamlingens nærmere bestemmelse efter kredsens formålsbestemmelse.</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stk. 4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Ved kredsens opløsning tilfalder de til enhver tid værende midler i kredsens</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særlige fond, herunder evt. fast ejendom, inventar mv. DLF' særlige fond.</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11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Nuværende vedtægter er vedtaget på </a:t>
            </a:r>
            <a:r>
              <a:rPr lang="da-DK"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Rudersdalkredsens</a:t>
            </a:r>
            <a:r>
              <a:rPr lang="da-DK"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generalforsamling </a:t>
            </a:r>
            <a:r>
              <a:rPr lang="da-DK" sz="12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den 21.03.2024</a:t>
            </a:r>
            <a:endParaRPr lang="da-DK"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1820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5F25A68F-AB79-4085-0E72-C5B13E6BE68F}"/>
              </a:ext>
            </a:extLst>
          </p:cNvPr>
          <p:cNvSpPr txBox="1"/>
          <p:nvPr/>
        </p:nvSpPr>
        <p:spPr>
          <a:xfrm>
            <a:off x="899592" y="797510"/>
            <a:ext cx="7992888" cy="5262979"/>
          </a:xfrm>
          <a:prstGeom prst="rect">
            <a:avLst/>
          </a:prstGeom>
          <a:noFill/>
        </p:spPr>
        <p:txBody>
          <a:bodyPr wrap="square">
            <a:spAutoFit/>
          </a:bodyPr>
          <a:lstStyle/>
          <a:p>
            <a:r>
              <a:rPr lang="da-DK" sz="12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Bilag 1 til </a:t>
            </a:r>
            <a:r>
              <a:rPr lang="da-DK" sz="1200" b="1" dirty="0" err="1">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Rudersdalkredsens</a:t>
            </a:r>
            <a:r>
              <a:rPr lang="da-DK" sz="12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vedtægter: </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Udmøntning af </a:t>
            </a:r>
            <a:r>
              <a:rPr lang="da-DK" sz="1200" b="1" dirty="0" err="1">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Rudersdalkredsens</a:t>
            </a:r>
            <a:r>
              <a:rPr lang="da-DK" sz="12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formål:</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Formålet er at varetage medlemmernes pædagogiske, økonomiske og tjenstlige interesser, styrke sammenholdet mellem medlemmerne, </a:t>
            </a:r>
            <a:r>
              <a:rPr lang="da-DK" sz="1200" dirty="0">
                <a:effectLst/>
                <a:latin typeface="Calibri" panose="020F0502020204030204" pitchFamily="34" charset="0"/>
                <a:ea typeface="Calibri" panose="020F0502020204030204" pitchFamily="34" charset="0"/>
                <a:cs typeface="Calibri" panose="020F0502020204030204" pitchFamily="34" charset="0"/>
              </a:rPr>
              <a:t>og virke for udvikling af folkeskolen og de øvrige områder, medlemmerne beskæftiges ved.</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a:p>
            <a:r>
              <a:rPr lang="da-DK" sz="1200" i="1" dirty="0">
                <a:effectLst/>
                <a:latin typeface="Calibri" panose="020F0502020204030204" pitchFamily="34" charset="0"/>
                <a:ea typeface="Calibri" panose="020F0502020204030204" pitchFamily="34" charset="0"/>
                <a:cs typeface="Times New Roman" panose="02020603050405020304" pitchFamily="18" charset="0"/>
              </a:rPr>
              <a:t>De pædagogiske interesser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effectLst/>
                <a:latin typeface="Calibri" panose="020F0502020204030204" pitchFamily="34" charset="0"/>
                <a:ea typeface="Calibri" panose="020F0502020204030204" pitchFamily="34" charset="0"/>
                <a:cs typeface="Times New Roman" panose="02020603050405020304" pitchFamily="18" charset="0"/>
              </a:rPr>
              <a:t>Vi arbejder for, at I som medlemmer har et professionelt råderum, hvor I kan bruge jeres professionelle dømmekraft.</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Vi arbejder også for, at skoleudvikling/professionel udvikling</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giver mening i forhold til konkret praksis</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tilpasses den enkelte arbejdsplads</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sker med respekt for og i samarbejde med den professionelle medarbejder</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a:p>
            <a:r>
              <a:rPr lang="da-DK" sz="1200" i="1" dirty="0">
                <a:effectLst/>
                <a:latin typeface="Calibri" panose="020F0502020204030204" pitchFamily="34" charset="0"/>
                <a:ea typeface="Calibri" panose="020F0502020204030204" pitchFamily="34" charset="0"/>
                <a:cs typeface="Times New Roman" panose="02020603050405020304" pitchFamily="18" charset="0"/>
              </a:rPr>
              <a:t>De økonomiske interesser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effectLst/>
                <a:latin typeface="Calibri" panose="020F0502020204030204" pitchFamily="34" charset="0"/>
                <a:ea typeface="Calibri" panose="020F0502020204030204" pitchFamily="34" charset="0"/>
                <a:cs typeface="Times New Roman" panose="02020603050405020304" pitchFamily="18" charset="0"/>
              </a:rPr>
              <a:t>Vi arbejder for, at skolernes/arbejdspladsernes økonomiske rammer er så gode som muligt både lokalt og centralt. Det betyder, </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tillidsrepræsentanterne er godt uddannet i forhold til budgetarbejdet i alle MED-/Samarbejdsudvalg</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vi prøver at fastholde politikerne på deres ansvar for den økonomiske ramme, og de konsekvenser, der følger med rammen.</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DLF centralt arbejder for gode overenskomster</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Vi varetager også det enkelte medlems økonomiske interesser. Det betyder, </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vi arbejder for at sikre gode, retfærdige og gennemskuelige lokale lønaftaler</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vi afholder løntjek, så vi sikrer, at alle får den rigtige løn udbetalt</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vi indgår i forhandlinger for medlemmer, hvor der er økonomi involveret</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186594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C09DE85F-15B8-8DF7-4FAA-067F8F2CE90D}"/>
              </a:ext>
            </a:extLst>
          </p:cNvPr>
          <p:cNvSpPr txBox="1"/>
          <p:nvPr/>
        </p:nvSpPr>
        <p:spPr>
          <a:xfrm>
            <a:off x="1331640" y="1628507"/>
            <a:ext cx="6768752" cy="3970318"/>
          </a:xfrm>
          <a:prstGeom prst="rect">
            <a:avLst/>
          </a:prstGeom>
          <a:noFill/>
        </p:spPr>
        <p:txBody>
          <a:bodyPr wrap="square">
            <a:spAutoFit/>
          </a:bodyPr>
          <a:lstStyle/>
          <a:p>
            <a:r>
              <a:rPr lang="da-DK" sz="12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(Bilag 1, fortsat)</a:t>
            </a:r>
          </a:p>
          <a:p>
            <a:endParaRPr lang="da-DK" sz="1200" i="1" dirty="0">
              <a:latin typeface="Calibri" panose="020F0502020204030204" pitchFamily="34" charset="0"/>
              <a:ea typeface="Calibri" panose="020F0502020204030204" pitchFamily="34" charset="0"/>
              <a:cs typeface="Times New Roman" panose="02020603050405020304" pitchFamily="18" charset="0"/>
            </a:endParaRPr>
          </a:p>
          <a:p>
            <a:r>
              <a:rPr lang="da-DK" sz="1200" i="1" dirty="0">
                <a:effectLst/>
                <a:latin typeface="Calibri" panose="020F0502020204030204" pitchFamily="34" charset="0"/>
                <a:ea typeface="Calibri" panose="020F0502020204030204" pitchFamily="34" charset="0"/>
                <a:cs typeface="Times New Roman" panose="02020603050405020304" pitchFamily="18" charset="0"/>
              </a:rPr>
              <a:t>De tjenstlige interesser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effectLst/>
                <a:latin typeface="Calibri" panose="020F0502020204030204" pitchFamily="34" charset="0"/>
                <a:ea typeface="Calibri" panose="020F0502020204030204" pitchFamily="34" charset="0"/>
                <a:cs typeface="Times New Roman" panose="02020603050405020304" pitchFamily="18" charset="0"/>
              </a:rPr>
              <a:t>De tjenstlige interesser omfatter både arbejdsmiljø og sagsbehandling.</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Vedr. sagsbehandling skal vi </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rådgive medlemmer i alle forhold vedr. specielt løn, arbejdstid, arbejdsforhold, sygdom, barsel, pension, ansættelse og afsked</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sikre, at ethvert medlem forstår sin situation og de muligheder, der er. Vi skal give handlekraft, så man enten kan handle selv eller give os mandat til at handle på ens vegne</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arbejde for aftaler, der sikrer gode arbejdsforhold</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På arbejdsmiljøområdet skal vi</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arbejde for, at der er balance mellem opgaver og resurser</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holde øje med både det psykiske og det fysiske arbejdsmiljø</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a:p>
            <a:r>
              <a:rPr lang="da-DK" sz="1200" i="1" dirty="0">
                <a:effectLst/>
                <a:latin typeface="Calibri" panose="020F0502020204030204" pitchFamily="34" charset="0"/>
                <a:ea typeface="Calibri" panose="020F0502020204030204" pitchFamily="34" charset="0"/>
                <a:cs typeface="Times New Roman" panose="02020603050405020304" pitchFamily="18" charset="0"/>
              </a:rPr>
              <a:t>Sammenholdet i kredsen</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r>
              <a:rPr lang="da-DK" sz="1200" dirty="0">
                <a:effectLst/>
                <a:latin typeface="Calibri" panose="020F0502020204030204" pitchFamily="34" charset="0"/>
                <a:ea typeface="Calibri" panose="020F0502020204030204" pitchFamily="34" charset="0"/>
                <a:cs typeface="Times New Roman" panose="02020603050405020304" pitchFamily="18" charset="0"/>
              </a:rPr>
              <a:t>For at sikre sammenholdet, arbejder vi i kredsstyrelsen for</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sikre medlemsinvolvering i politikudvikling og demokratiet i foreningen via kongres, kredsformandsmøder, samarbejde mellem kredsene, generalforsamling, kredsstyrelsesmøder, TR-møder, medlemsmøder og faglig klub</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informere via hjemmeside, medlemsbreve, sociale medier</a:t>
            </a:r>
          </a:p>
          <a:p>
            <a:r>
              <a:rPr lang="da-DK" sz="1200" dirty="0">
                <a:effectLst/>
                <a:latin typeface="Calibri" panose="020F0502020204030204" pitchFamily="34" charset="0"/>
                <a:ea typeface="Calibri" panose="020F0502020204030204" pitchFamily="34" charset="0"/>
                <a:cs typeface="Times New Roman" panose="02020603050405020304" pitchFamily="18" charset="0"/>
              </a:rPr>
              <a:t>· at afholde medlemsarrangementer</a:t>
            </a:r>
          </a:p>
        </p:txBody>
      </p:sp>
    </p:spTree>
    <p:extLst>
      <p:ext uri="{BB962C8B-B14F-4D97-AF65-F5344CB8AC3E}">
        <p14:creationId xmlns:p14="http://schemas.microsoft.com/office/powerpoint/2010/main" val="478025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DFC9AE34-7270-504F-3C22-41CD75C9139D}"/>
              </a:ext>
            </a:extLst>
          </p:cNvPr>
          <p:cNvSpPr txBox="1"/>
          <p:nvPr/>
        </p:nvSpPr>
        <p:spPr>
          <a:xfrm>
            <a:off x="899592" y="836712"/>
            <a:ext cx="7560840" cy="4811574"/>
          </a:xfrm>
          <a:prstGeom prst="rect">
            <a:avLst/>
          </a:prstGeom>
          <a:noFill/>
        </p:spPr>
        <p:txBody>
          <a:bodyPr wrap="square">
            <a:spAutoFit/>
          </a:bodyPr>
          <a:lstStyle/>
          <a:p>
            <a:pPr>
              <a:spcAft>
                <a:spcPts val="1000"/>
              </a:spcAft>
            </a:pPr>
            <a:r>
              <a:rPr lang="da-DK" sz="12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Bilag 2 til </a:t>
            </a:r>
            <a:r>
              <a:rPr lang="da-DK" sz="1200" b="1" dirty="0" err="1">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Rudersdalkredsens</a:t>
            </a:r>
            <a:r>
              <a:rPr lang="da-DK" sz="12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vedtægter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da-DK" sz="12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Fratræden af generalforsamlingsvalgte kredsstyrelsesmedlemmer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1000"/>
              </a:spcAft>
            </a:pPr>
            <a:r>
              <a:rPr lang="da-DK" sz="1200" dirty="0">
                <a:effectLst/>
                <a:latin typeface="Calibri" panose="020F0502020204030204" pitchFamily="34" charset="0"/>
                <a:ea typeface="Calibri" panose="020F0502020204030204" pitchFamily="34" charset="0"/>
                <a:cs typeface="Times New Roman" panose="02020603050405020304" pitchFamily="18" charset="0"/>
              </a:rPr>
              <a:t>Notat vedr. afregning af afgående og nyvalgte FU medlemmer</a:t>
            </a:r>
          </a:p>
          <a:p>
            <a:pPr>
              <a:spcAft>
                <a:spcPts val="1000"/>
              </a:spcAft>
            </a:pPr>
            <a:r>
              <a:rPr lang="da-DK" sz="1200" u="sng" dirty="0">
                <a:effectLst/>
                <a:latin typeface="Calibri" panose="020F0502020204030204" pitchFamily="34" charset="0"/>
                <a:ea typeface="Calibri" panose="020F0502020204030204" pitchFamily="34" charset="0"/>
                <a:cs typeface="Times New Roman" panose="02020603050405020304" pitchFamily="18" charset="0"/>
              </a:rPr>
              <a:t>Afgående FU medlemmer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Afgående FU medlemmer ophører med funktionen på generalforsamling i marts måned, hvor de ikke genvælges.</a:t>
            </a:r>
          </a:p>
          <a:p>
            <a:pPr marL="342900" lvl="0" indent="-342900">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Honorar for difference mellem løntrin stopper med udgangen af marts måned.</a:t>
            </a:r>
          </a:p>
          <a:p>
            <a:pPr marL="342900" lvl="0" indent="-342900">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Frikøbte timer fortsætter til udgangen af juli måned.</a:t>
            </a:r>
          </a:p>
          <a:p>
            <a:pPr marL="342900" lvl="0" indent="-342900">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Eventuelle arbejdsopgaver på egen skole i perioden 1. april til 31. juli fratrækkes frikøbet efter aftale med skoleleder.</a:t>
            </a:r>
          </a:p>
          <a:p>
            <a:pPr marL="342900" lvl="0" indent="-342900">
              <a:spcAft>
                <a:spcPts val="1000"/>
              </a:spcAft>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FU medlemmer der afgår til anden ansættelse, uddannelse el.lign. i løbet af perioden ophører med honorar og frikøb fra fratrædelsestidspunktet.</a:t>
            </a:r>
          </a:p>
          <a:p>
            <a:pPr>
              <a:spcAft>
                <a:spcPts val="1000"/>
              </a:spcAft>
            </a:pPr>
            <a:r>
              <a:rPr lang="da-DK" sz="1200"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1000"/>
              </a:spcAft>
            </a:pPr>
            <a:r>
              <a:rPr lang="da-DK" sz="1200" u="sng" dirty="0">
                <a:effectLst/>
                <a:latin typeface="Calibri" panose="020F0502020204030204" pitchFamily="34" charset="0"/>
                <a:ea typeface="Calibri" panose="020F0502020204030204" pitchFamily="34" charset="0"/>
                <a:cs typeface="Times New Roman" panose="02020603050405020304" pitchFamily="18" charset="0"/>
              </a:rPr>
              <a:t>Tiltrædende FU medlemmer</a:t>
            </a:r>
            <a:endParaRPr lang="da-DK"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Tiltrædende FU medlemmer starter med funktionen efter generalforsamling i marts måned, hvor de er valgt.</a:t>
            </a:r>
          </a:p>
          <a:p>
            <a:pPr marL="342900" lvl="0" indent="-342900">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Honorar for difference mellem løntrin starter den 1. april efter generalforsamlingen, hvor man er valgt.</a:t>
            </a:r>
          </a:p>
          <a:p>
            <a:pPr marL="342900" lvl="0" indent="-342900">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Frikøb starter med efterfølgende skoleår den 1. august.</a:t>
            </a:r>
          </a:p>
          <a:p>
            <a:pPr marL="342900" lvl="0" indent="-342900">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Kontortimer på kredskontoret i perioden frem til 1. august udbetales kontant.</a:t>
            </a:r>
          </a:p>
          <a:p>
            <a:pPr marL="342900" lvl="0" indent="-342900">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Der kan evt. i stedet aftales frikøb fra egen skole.</a:t>
            </a:r>
          </a:p>
          <a:p>
            <a:pPr marL="342900" lvl="0" indent="-342900">
              <a:spcAft>
                <a:spcPts val="1000"/>
              </a:spcAft>
              <a:buFont typeface="Symbol" panose="05050102010706020507" pitchFamily="18" charset="2"/>
              <a:buChar char=""/>
            </a:pPr>
            <a:r>
              <a:rPr lang="da-DK" sz="1200" dirty="0">
                <a:effectLst/>
                <a:latin typeface="Calibri" panose="020F0502020204030204" pitchFamily="34" charset="0"/>
                <a:ea typeface="Calibri" panose="020F0502020204030204" pitchFamily="34" charset="0"/>
                <a:cs typeface="Times New Roman" panose="02020603050405020304" pitchFamily="18" charset="0"/>
              </a:rPr>
              <a:t>Ved tiltrædelse i løbet af perioden udbetales der honorar, og frikøb aftales med den skole man er ansat på.</a:t>
            </a:r>
          </a:p>
        </p:txBody>
      </p:sp>
    </p:spTree>
    <p:extLst>
      <p:ext uri="{BB962C8B-B14F-4D97-AF65-F5344CB8AC3E}">
        <p14:creationId xmlns:p14="http://schemas.microsoft.com/office/powerpoint/2010/main" val="3558385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9A1298AB-DFF6-E82D-86C6-F4532C4393FA}"/>
              </a:ext>
            </a:extLst>
          </p:cNvPr>
          <p:cNvSpPr txBox="1"/>
          <p:nvPr/>
        </p:nvSpPr>
        <p:spPr>
          <a:xfrm>
            <a:off x="2339752" y="980728"/>
            <a:ext cx="4572000" cy="5217069"/>
          </a:xfrm>
          <a:prstGeom prst="rect">
            <a:avLst/>
          </a:prstGeom>
          <a:noFill/>
        </p:spPr>
        <p:txBody>
          <a:bodyPr wrap="square">
            <a:spAutoFit/>
          </a:bodyPr>
          <a:lstStyle/>
          <a:p>
            <a:pPr>
              <a:lnSpc>
                <a:spcPts val="1200"/>
              </a:lnSpc>
              <a:spcAft>
                <a:spcPts val="1000"/>
              </a:spcAft>
            </a:pPr>
            <a:r>
              <a:rPr lang="da-DK" sz="1800" spc="-10" dirty="0">
                <a:effectLst/>
                <a:latin typeface="Calibri" panose="020F0502020204030204" pitchFamily="34" charset="0"/>
                <a:ea typeface="Calibri" panose="020F0502020204030204" pitchFamily="34" charset="0"/>
                <a:cs typeface="Arial" panose="020B0604020202020204" pitchFamily="34" charset="0"/>
              </a:rPr>
              <a:t> Vedtægtsændringsforslag, Særlig Fond</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200"/>
              </a:lnSpc>
              <a:spcAft>
                <a:spcPts val="1000"/>
              </a:spcAft>
            </a:pPr>
            <a:r>
              <a:rPr lang="da-DK" sz="1600" spc="-1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2, afsnit 2</a:t>
            </a:r>
          </a:p>
          <a:p>
            <a:pPr>
              <a:lnSpc>
                <a:spcPts val="1200"/>
              </a:lnSpc>
              <a:spcAft>
                <a:spcPts val="1000"/>
              </a:spcAft>
            </a:pPr>
            <a:r>
              <a:rPr lang="da-DK" sz="1600" spc="-10"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r>
              <a:rPr lang="da-DK" sz="1400" dirty="0">
                <a:solidFill>
                  <a:srgbClr val="FF0000"/>
                </a:solidFill>
                <a:latin typeface="Calibri" panose="020F0502020204030204" pitchFamily="34" charset="0"/>
                <a:cs typeface="Times New Roman" panose="02020603050405020304" pitchFamily="18" charset="0"/>
              </a:rPr>
              <a:t>Fondens midler kan ikke overføres til kredsens drift, formue, henlæggelser, andre kredsfonde eller lignende. Fondens midler kan heller ikke overføres til andre kredse.) (Bortfalder)</a:t>
            </a:r>
          </a:p>
          <a:p>
            <a:pPr>
              <a:lnSpc>
                <a:spcPts val="1200"/>
              </a:lnSpc>
              <a:spcAft>
                <a:spcPts val="1000"/>
              </a:spcAft>
            </a:pPr>
            <a:endParaRPr lang="da-DK" sz="1600" b="1" spc="-1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nSpc>
                <a:spcPts val="1200"/>
              </a:lnSpc>
              <a:spcAft>
                <a:spcPts val="1000"/>
              </a:spcAft>
            </a:pPr>
            <a:endParaRPr lang="da-DK" sz="1600" b="1" spc="-1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nSpc>
                <a:spcPts val="1200"/>
              </a:lnSpc>
              <a:spcAft>
                <a:spcPts val="1000"/>
              </a:spcAft>
            </a:pPr>
            <a:r>
              <a:rPr lang="da-DK" sz="1600" spc="-10" dirty="0">
                <a:solidFill>
                  <a:schemeClr val="accent2">
                    <a:lumMod val="50000"/>
                  </a:schemeClr>
                </a:solidFill>
                <a:latin typeface="Calibri" panose="020F0502020204030204" pitchFamily="34" charset="0"/>
                <a:ea typeface="Calibri" panose="020F0502020204030204" pitchFamily="34" charset="0"/>
                <a:cs typeface="Arial" panose="020B0604020202020204" pitchFamily="34" charset="0"/>
              </a:rPr>
              <a:t>Ny § 4</a:t>
            </a:r>
            <a:endParaRPr lang="da-DK" sz="1600" spc="-10" dirty="0">
              <a:solidFill>
                <a:schemeClr val="accent2">
                  <a:lumMod val="50000"/>
                </a:schemeClr>
              </a:solidFill>
              <a:effectLst/>
              <a:latin typeface="Calibri" panose="020F0502020204030204" pitchFamily="34" charset="0"/>
              <a:ea typeface="Calibri" panose="020F0502020204030204" pitchFamily="34" charset="0"/>
              <a:cs typeface="Arial" panose="020B0604020202020204" pitchFamily="34" charset="0"/>
            </a:endParaRPr>
          </a:p>
          <a:p>
            <a:r>
              <a:rPr lang="da-DK" sz="1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Som en del af kredsens Særlige Fond opgøres formuen primo regnskabsåret tillagt årsgennemsnittet for nettoprisindekset.</a:t>
            </a:r>
          </a:p>
          <a:p>
            <a:r>
              <a:rPr lang="da-DK" sz="1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t>
            </a:r>
          </a:p>
          <a:p>
            <a:r>
              <a:rPr lang="da-DK" sz="1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Ny § 5</a:t>
            </a:r>
          </a:p>
          <a:p>
            <a:r>
              <a:rPr lang="da-DK" sz="1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t>
            </a:r>
          </a:p>
          <a:p>
            <a:r>
              <a:rPr lang="da-DK" sz="1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Hvis formuen ultimo regnskabsåret overstiger beregningen i §4, er der et frit kapitalafkast, som kredsstyrelsen kan vælge at overføre til kredsens driftsregnskab</a:t>
            </a:r>
          </a:p>
          <a:p>
            <a:r>
              <a:rPr lang="da-DK" sz="1400" spc="-10" dirty="0">
                <a:solidFill>
                  <a:schemeClr val="accent2">
                    <a:lumMod val="50000"/>
                  </a:schemeClr>
                </a:solidFill>
                <a:effectLst/>
                <a:latin typeface="Calibri" panose="020F0502020204030204" pitchFamily="34" charset="0"/>
                <a:ea typeface="Calibri" panose="020F0502020204030204" pitchFamily="34" charset="0"/>
                <a:cs typeface="Arial" panose="020B0604020202020204" pitchFamily="34" charset="0"/>
              </a:rPr>
              <a:t> </a:t>
            </a:r>
            <a:endParaRPr lang="da-DK" sz="1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r>
              <a:rPr lang="da-DK" sz="1400" spc="-10" dirty="0">
                <a:solidFill>
                  <a:schemeClr val="accent2">
                    <a:lumMod val="50000"/>
                  </a:schemeClr>
                </a:solidFill>
                <a:effectLst/>
                <a:latin typeface="Calibri" panose="020F0502020204030204" pitchFamily="34" charset="0"/>
                <a:ea typeface="Calibri" panose="020F0502020204030204" pitchFamily="34" charset="0"/>
                <a:cs typeface="Arial" panose="020B0604020202020204" pitchFamily="34" charset="0"/>
              </a:rPr>
              <a:t>Fondens midler kan ikke overføres til kredsens formue, henlæggelser, andre kredsfonde eller lignende. Fondens midler kan heller ikke overføres til andre kredse.</a:t>
            </a:r>
            <a:endParaRPr lang="da-DK" sz="1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ts val="1200"/>
              </a:lnSpc>
              <a:spcAft>
                <a:spcPts val="1000"/>
              </a:spcAft>
            </a:pPr>
            <a:endParaRPr lang="da-DK"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9119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647" y="228600"/>
            <a:ext cx="8359039" cy="990600"/>
          </a:xfrm>
        </p:spPr>
        <p:txBody>
          <a:bodyPr>
            <a:normAutofit fontScale="90000"/>
          </a:bodyPr>
          <a:lstStyle/>
          <a:p>
            <a:r>
              <a:rPr lang="da-DK" dirty="0"/>
              <a:t>GF 24, punkt 5: Fastsættelse af ydelser</a:t>
            </a:r>
          </a:p>
        </p:txBody>
      </p:sp>
      <p:pic>
        <p:nvPicPr>
          <p:cNvPr id="4" name="Billede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8392700" y="5978429"/>
            <a:ext cx="578987" cy="605404"/>
          </a:xfrm>
          <a:prstGeom prst="rect">
            <a:avLst/>
          </a:prstGeom>
        </p:spPr>
      </p:pic>
      <p:sp>
        <p:nvSpPr>
          <p:cNvPr id="6" name="Control 1"/>
          <p:cNvSpPr>
            <a:spLocks noChangeArrowheads="1" noChangeShapeType="1"/>
          </p:cNvSpPr>
          <p:nvPr/>
        </p:nvSpPr>
        <p:spPr bwMode="auto">
          <a:xfrm>
            <a:off x="11523663" y="2574925"/>
            <a:ext cx="3162300" cy="55721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8" name="Control 1"/>
          <p:cNvSpPr>
            <a:spLocks noChangeArrowheads="1" noChangeShapeType="1"/>
          </p:cNvSpPr>
          <p:nvPr/>
        </p:nvSpPr>
        <p:spPr bwMode="auto">
          <a:xfrm>
            <a:off x="14878050" y="2840038"/>
            <a:ext cx="2997200" cy="360521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0" name="Control 2"/>
          <p:cNvSpPr>
            <a:spLocks noChangeArrowheads="1" noChangeShapeType="1"/>
          </p:cNvSpPr>
          <p:nvPr/>
        </p:nvSpPr>
        <p:spPr bwMode="auto">
          <a:xfrm>
            <a:off x="14887575" y="6584950"/>
            <a:ext cx="2986088" cy="3802063"/>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1" name="Control 1"/>
          <p:cNvSpPr>
            <a:spLocks noChangeArrowheads="1" noChangeShapeType="1"/>
          </p:cNvSpPr>
          <p:nvPr/>
        </p:nvSpPr>
        <p:spPr bwMode="auto">
          <a:xfrm>
            <a:off x="3508375" y="3808413"/>
            <a:ext cx="3600450" cy="231775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7" name="Control 1"/>
          <p:cNvSpPr>
            <a:spLocks noChangeArrowheads="1" noChangeShapeType="1"/>
          </p:cNvSpPr>
          <p:nvPr/>
        </p:nvSpPr>
        <p:spPr bwMode="auto">
          <a:xfrm>
            <a:off x="3860800" y="3989388"/>
            <a:ext cx="2897188" cy="19558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2" name="Control 1"/>
          <p:cNvSpPr>
            <a:spLocks noChangeArrowheads="1" noChangeShapeType="1"/>
          </p:cNvSpPr>
          <p:nvPr/>
        </p:nvSpPr>
        <p:spPr bwMode="auto">
          <a:xfrm>
            <a:off x="3860800" y="3989388"/>
            <a:ext cx="2897188" cy="196056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3" name="Control 1">
            <a:extLst>
              <a:ext uri="{FF2B5EF4-FFF2-40B4-BE49-F238E27FC236}">
                <a16:creationId xmlns:a16="http://schemas.microsoft.com/office/drawing/2014/main" id="{BAB43E1B-E1C8-430C-95C7-045D08E03D61}"/>
              </a:ext>
            </a:extLst>
          </p:cNvPr>
          <p:cNvSpPr>
            <a:spLocks noChangeArrowheads="1" noChangeShapeType="1"/>
          </p:cNvSpPr>
          <p:nvPr/>
        </p:nvSpPr>
        <p:spPr bwMode="auto">
          <a:xfrm>
            <a:off x="2201969" y="7877462"/>
            <a:ext cx="3467152" cy="2705307"/>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graphicFrame>
        <p:nvGraphicFramePr>
          <p:cNvPr id="5" name="Tabel 4">
            <a:extLst>
              <a:ext uri="{FF2B5EF4-FFF2-40B4-BE49-F238E27FC236}">
                <a16:creationId xmlns:a16="http://schemas.microsoft.com/office/drawing/2014/main" id="{21EB249B-1F43-9D25-77FE-5AAD7D84CD3B}"/>
              </a:ext>
            </a:extLst>
          </p:cNvPr>
          <p:cNvGraphicFramePr>
            <a:graphicFrameLocks noGrp="1"/>
          </p:cNvGraphicFramePr>
          <p:nvPr>
            <p:extLst>
              <p:ext uri="{D42A27DB-BD31-4B8C-83A1-F6EECF244321}">
                <p14:modId xmlns:p14="http://schemas.microsoft.com/office/powerpoint/2010/main" val="2974497550"/>
              </p:ext>
            </p:extLst>
          </p:nvPr>
        </p:nvGraphicFramePr>
        <p:xfrm>
          <a:off x="844782" y="1886409"/>
          <a:ext cx="3016018" cy="2340723"/>
        </p:xfrm>
        <a:graphic>
          <a:graphicData uri="http://schemas.openxmlformats.org/drawingml/2006/table">
            <a:tbl>
              <a:tblPr/>
              <a:tblGrid>
                <a:gridCol w="2271372">
                  <a:extLst>
                    <a:ext uri="{9D8B030D-6E8A-4147-A177-3AD203B41FA5}">
                      <a16:colId xmlns:a16="http://schemas.microsoft.com/office/drawing/2014/main" val="2354468968"/>
                    </a:ext>
                  </a:extLst>
                </a:gridCol>
                <a:gridCol w="534835">
                  <a:extLst>
                    <a:ext uri="{9D8B030D-6E8A-4147-A177-3AD203B41FA5}">
                      <a16:colId xmlns:a16="http://schemas.microsoft.com/office/drawing/2014/main" val="887218203"/>
                    </a:ext>
                  </a:extLst>
                </a:gridCol>
                <a:gridCol w="209811">
                  <a:extLst>
                    <a:ext uri="{9D8B030D-6E8A-4147-A177-3AD203B41FA5}">
                      <a16:colId xmlns:a16="http://schemas.microsoft.com/office/drawing/2014/main" val="4052763595"/>
                    </a:ext>
                  </a:extLst>
                </a:gridCol>
              </a:tblGrid>
              <a:tr h="280161">
                <a:tc>
                  <a:txBody>
                    <a:bodyPr/>
                    <a:lstStyle/>
                    <a:p>
                      <a:pPr marR="0" indent="0" algn="l" rtl="0">
                        <a:spcBef>
                          <a:spcPts val="0"/>
                        </a:spcBef>
                        <a:spcAft>
                          <a:spcPts val="0"/>
                        </a:spcAft>
                      </a:pPr>
                      <a:r>
                        <a:rPr lang="da-DK" sz="1200" b="1" kern="1400" dirty="0">
                          <a:ln>
                            <a:noFill/>
                          </a:ln>
                          <a:solidFill>
                            <a:srgbClr val="212120"/>
                          </a:solidFill>
                          <a:effectLst/>
                          <a:latin typeface="Arial" panose="020B0604020202020204" pitchFamily="34" charset="0"/>
                        </a:rPr>
                        <a:t>Frikøb, bruttotimer</a:t>
                      </a:r>
                      <a:endParaRPr lang="da-DK" sz="1000" kern="1400" dirty="0">
                        <a:ln>
                          <a:noFill/>
                        </a:ln>
                        <a:solidFill>
                          <a:srgbClr val="212120"/>
                        </a:solidFill>
                        <a:effectLst/>
                        <a:latin typeface="Times New Roman" panose="02020603050405020304" pitchFamily="18" charset="0"/>
                      </a:endParaRPr>
                    </a:p>
                  </a:txBody>
                  <a:tcPr marL="36576" marR="36576" marT="36576" marB="36576">
                    <a:lnL w="9525" cap="flat" cmpd="sng" algn="ctr">
                      <a:solidFill>
                        <a:srgbClr val="004D00"/>
                      </a:solidFill>
                      <a:prstDash val="solid"/>
                      <a:round/>
                      <a:headEnd type="none" w="med" len="med"/>
                      <a:tailEnd type="none" w="med" len="med"/>
                    </a:lnL>
                    <a:lnR>
                      <a:noFill/>
                    </a:lnR>
                    <a:lnT w="9525" cap="flat" cmpd="sng" algn="ctr">
                      <a:solidFill>
                        <a:srgbClr val="004D00"/>
                      </a:solidFill>
                      <a:prstDash val="solid"/>
                      <a:round/>
                      <a:headEnd type="none" w="med" len="med"/>
                      <a:tailEnd type="none" w="med" len="med"/>
                    </a:lnT>
                    <a:lnB>
                      <a:noFill/>
                    </a:lnB>
                  </a:tcPr>
                </a:tc>
                <a:tc>
                  <a:txBody>
                    <a:bodyPr/>
                    <a:lstStyle/>
                    <a:p>
                      <a:pPr marR="0" indent="0" algn="l" rtl="0">
                        <a:spcBef>
                          <a:spcPts val="0"/>
                        </a:spcBef>
                        <a:spcAft>
                          <a:spcPts val="0"/>
                        </a:spcAft>
                      </a:pPr>
                      <a:r>
                        <a:rPr lang="da-DK" sz="1200" b="1" kern="1400">
                          <a:ln>
                            <a:noFill/>
                          </a:ln>
                          <a:solidFill>
                            <a:srgbClr val="212120"/>
                          </a:solidFill>
                          <a:effectLst/>
                          <a:latin typeface="Arial" panose="020B0604020202020204" pitchFamily="34" charset="0"/>
                        </a:rPr>
                        <a:t>2025</a:t>
                      </a:r>
                      <a:endParaRPr lang="da-DK" sz="1000" kern="1400">
                        <a:ln>
                          <a:noFill/>
                        </a:ln>
                        <a:solidFill>
                          <a:srgbClr val="212120"/>
                        </a:solidFill>
                        <a:effectLst/>
                        <a:latin typeface="Times New Roman" panose="02020603050405020304" pitchFamily="18" charset="0"/>
                      </a:endParaRPr>
                    </a:p>
                  </a:txBody>
                  <a:tcPr marL="36576" marR="36576" marT="36576" marB="36576">
                    <a:lnL>
                      <a:noFill/>
                    </a:lnL>
                    <a:lnR>
                      <a:noFill/>
                    </a:lnR>
                    <a:lnT w="9525" cap="flat" cmpd="sng" algn="ctr">
                      <a:solidFill>
                        <a:srgbClr val="004D00"/>
                      </a:solidFill>
                      <a:prstDash val="solid"/>
                      <a:round/>
                      <a:headEnd type="none" w="med" len="med"/>
                      <a:tailEnd type="none" w="med" len="med"/>
                    </a:lnT>
                    <a:lnB>
                      <a:noFill/>
                    </a:lnB>
                  </a:tcPr>
                </a:tc>
                <a:tc>
                  <a:txBody>
                    <a:bodyPr/>
                    <a:lstStyle/>
                    <a:p>
                      <a:pPr marR="0" indent="0" algn="l" rtl="0">
                        <a:spcBef>
                          <a:spcPts val="0"/>
                        </a:spcBef>
                        <a:spcAft>
                          <a:spcPts val="0"/>
                        </a:spcAft>
                      </a:pPr>
                      <a:r>
                        <a:rPr lang="da-DK" sz="1000" kern="1400">
                          <a:ln>
                            <a:noFill/>
                          </a:ln>
                          <a:solidFill>
                            <a:srgbClr val="212120"/>
                          </a:solidFill>
                          <a:effectLst/>
                          <a:latin typeface="Times New Roman" panose="02020603050405020304" pitchFamily="18" charset="0"/>
                        </a:rPr>
                        <a:t> </a:t>
                      </a:r>
                    </a:p>
                  </a:txBody>
                  <a:tcPr marL="36576" marR="36576" marT="36576" marB="36576">
                    <a:lnL>
                      <a:noFill/>
                    </a:lnL>
                    <a:lnR w="9525" cap="flat" cmpd="sng" algn="ctr">
                      <a:solidFill>
                        <a:srgbClr val="004D00"/>
                      </a:solidFill>
                      <a:prstDash val="solid"/>
                      <a:round/>
                      <a:headEnd type="none" w="med" len="med"/>
                      <a:tailEnd type="none" w="med" len="med"/>
                    </a:lnR>
                    <a:lnT w="9525" cap="flat" cmpd="sng" algn="ctr">
                      <a:solidFill>
                        <a:srgbClr val="004D00"/>
                      </a:solidFill>
                      <a:prstDash val="solid"/>
                      <a:round/>
                      <a:headEnd type="none" w="med" len="med"/>
                      <a:tailEnd type="none" w="med" len="med"/>
                    </a:lnT>
                    <a:lnB>
                      <a:noFill/>
                    </a:lnB>
                  </a:tcPr>
                </a:tc>
                <a:extLst>
                  <a:ext uri="{0D108BD9-81ED-4DB2-BD59-A6C34878D82A}">
                    <a16:rowId xmlns:a16="http://schemas.microsoft.com/office/drawing/2014/main" val="1320321952"/>
                  </a:ext>
                </a:extLst>
              </a:tr>
              <a:tr h="580334">
                <a:tc>
                  <a:txBody>
                    <a:bodyPr/>
                    <a:lstStyle/>
                    <a:p>
                      <a:pPr marR="0" indent="0" algn="l" rtl="0">
                        <a:spcBef>
                          <a:spcPts val="0"/>
                        </a:spcBef>
                        <a:spcAft>
                          <a:spcPts val="0"/>
                        </a:spcAft>
                      </a:pPr>
                      <a:r>
                        <a:rPr lang="da-DK" sz="1000" kern="1400">
                          <a:ln>
                            <a:noFill/>
                          </a:ln>
                          <a:solidFill>
                            <a:srgbClr val="212120"/>
                          </a:solidFill>
                          <a:effectLst/>
                          <a:latin typeface="Arial" panose="020B0604020202020204" pitchFamily="34" charset="0"/>
                        </a:rPr>
                        <a:t>Forretningsudvalget</a:t>
                      </a:r>
                      <a:endParaRPr lang="da-DK" sz="1000" kern="1400">
                        <a:ln>
                          <a:noFill/>
                        </a:ln>
                        <a:solidFill>
                          <a:srgbClr val="212120"/>
                        </a:solidFill>
                        <a:effectLst/>
                        <a:latin typeface="Times New Roman" panose="02020603050405020304" pitchFamily="18" charset="0"/>
                      </a:endParaRPr>
                    </a:p>
                    <a:p>
                      <a:pPr marR="0" indent="0" algn="l" rtl="0">
                        <a:spcBef>
                          <a:spcPts val="0"/>
                        </a:spcBef>
                        <a:spcAft>
                          <a:spcPts val="0"/>
                        </a:spcAft>
                      </a:pPr>
                      <a:r>
                        <a:rPr lang="da-DK" sz="1000" kern="1400">
                          <a:ln>
                            <a:noFill/>
                          </a:ln>
                          <a:solidFill>
                            <a:srgbClr val="212120"/>
                          </a:solidFill>
                          <a:effectLst/>
                          <a:latin typeface="Arial" panose="020B0604020202020204" pitchFamily="34" charset="0"/>
                        </a:rPr>
                        <a:t>(formand, næstformand, kasserer, faglig sekretær)</a:t>
                      </a:r>
                      <a:endParaRPr lang="da-DK" sz="1000" kern="1400">
                        <a:ln>
                          <a:noFill/>
                        </a:ln>
                        <a:solidFill>
                          <a:srgbClr val="212120"/>
                        </a:solidFill>
                        <a:effectLst/>
                        <a:latin typeface="Times New Roman" panose="02020603050405020304" pitchFamily="18" charset="0"/>
                      </a:endParaRPr>
                    </a:p>
                  </a:txBody>
                  <a:tcPr marL="36576" marR="36576" marT="36576" marB="36576">
                    <a:lnL w="9525" cap="flat" cmpd="sng" algn="ctr">
                      <a:solidFill>
                        <a:srgbClr val="004D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0"/>
                        </a:spcAft>
                      </a:pPr>
                      <a:r>
                        <a:rPr lang="da-DK" sz="1000" kern="1400">
                          <a:ln>
                            <a:noFill/>
                          </a:ln>
                          <a:solidFill>
                            <a:srgbClr val="212120"/>
                          </a:solidFill>
                          <a:effectLst/>
                          <a:latin typeface="Arial" panose="020B0604020202020204" pitchFamily="34" charset="0"/>
                        </a:rPr>
                        <a:t>2.485</a:t>
                      </a:r>
                      <a:endParaRPr lang="da-DK" sz="1000" kern="1400">
                        <a:ln>
                          <a:noFill/>
                        </a:ln>
                        <a:solidFill>
                          <a:srgbClr val="212120"/>
                        </a:solidFill>
                        <a:effectLst/>
                        <a:latin typeface="Times New Roman" panose="02020603050405020304" pitchFamily="18" charset="0"/>
                      </a:endParaRPr>
                    </a:p>
                  </a:txBody>
                  <a:tcPr marL="36576" marR="36576" marT="36576" marB="36576">
                    <a:lnL>
                      <a:noFill/>
                    </a:lnL>
                    <a:lnR>
                      <a:noFill/>
                    </a:lnR>
                    <a:lnT>
                      <a:noFill/>
                    </a:lnT>
                    <a:lnB>
                      <a:noFill/>
                    </a:lnB>
                  </a:tcPr>
                </a:tc>
                <a:tc>
                  <a:txBody>
                    <a:bodyPr/>
                    <a:lstStyle/>
                    <a:p>
                      <a:pPr marR="0" indent="0" algn="l" rtl="0">
                        <a:spcBef>
                          <a:spcPts val="0"/>
                        </a:spcBef>
                        <a:spcAft>
                          <a:spcPts val="0"/>
                        </a:spcAft>
                      </a:pPr>
                      <a:r>
                        <a:rPr lang="da-DK" sz="1000" kern="1400">
                          <a:ln>
                            <a:noFill/>
                          </a:ln>
                          <a:solidFill>
                            <a:srgbClr val="212120"/>
                          </a:solidFill>
                          <a:effectLst/>
                          <a:latin typeface="Times New Roman" panose="02020603050405020304" pitchFamily="18" charset="0"/>
                        </a:rPr>
                        <a:t>t</a:t>
                      </a:r>
                    </a:p>
                  </a:txBody>
                  <a:tcPr marL="36576" marR="36576" marT="36576" marB="36576">
                    <a:lnL>
                      <a:noFill/>
                    </a:lnL>
                    <a:lnR w="9525" cap="flat" cmpd="sng" algn="ctr">
                      <a:solidFill>
                        <a:srgbClr val="004D00"/>
                      </a:solidFill>
                      <a:prstDash val="solid"/>
                      <a:round/>
                      <a:headEnd type="none" w="med" len="med"/>
                      <a:tailEnd type="none" w="med" len="med"/>
                    </a:lnR>
                    <a:lnT>
                      <a:noFill/>
                    </a:lnT>
                    <a:lnB>
                      <a:noFill/>
                    </a:lnB>
                  </a:tcPr>
                </a:tc>
                <a:extLst>
                  <a:ext uri="{0D108BD9-81ED-4DB2-BD59-A6C34878D82A}">
                    <a16:rowId xmlns:a16="http://schemas.microsoft.com/office/drawing/2014/main" val="3207123016"/>
                  </a:ext>
                </a:extLst>
              </a:tr>
              <a:tr h="326230">
                <a:tc>
                  <a:txBody>
                    <a:bodyPr/>
                    <a:lstStyle/>
                    <a:p>
                      <a:pPr marR="0" indent="0" algn="l" rtl="0">
                        <a:spcBef>
                          <a:spcPts val="0"/>
                        </a:spcBef>
                        <a:spcAft>
                          <a:spcPts val="0"/>
                        </a:spcAft>
                      </a:pPr>
                      <a:r>
                        <a:rPr lang="da-DK" sz="1000" kern="1400">
                          <a:ln>
                            <a:noFill/>
                          </a:ln>
                          <a:solidFill>
                            <a:srgbClr val="212120"/>
                          </a:solidFill>
                          <a:effectLst/>
                          <a:latin typeface="Arial" panose="020B0604020202020204" pitchFamily="34" charset="0"/>
                        </a:rPr>
                        <a:t>TR-frikøb til KS</a:t>
                      </a:r>
                      <a:endParaRPr lang="da-DK" sz="1000" kern="1400">
                        <a:ln>
                          <a:noFill/>
                        </a:ln>
                        <a:solidFill>
                          <a:srgbClr val="212120"/>
                        </a:solidFill>
                        <a:effectLst/>
                        <a:latin typeface="Times New Roman" panose="02020603050405020304" pitchFamily="18" charset="0"/>
                      </a:endParaRPr>
                    </a:p>
                  </a:txBody>
                  <a:tcPr marL="36576" marR="36576" marT="36576" marB="36576">
                    <a:lnL w="9525" cap="flat" cmpd="sng" algn="ctr">
                      <a:solidFill>
                        <a:srgbClr val="004D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0"/>
                        </a:spcAft>
                      </a:pPr>
                      <a:r>
                        <a:rPr lang="da-DK" sz="1000" kern="1400">
                          <a:ln>
                            <a:noFill/>
                          </a:ln>
                          <a:solidFill>
                            <a:srgbClr val="212120"/>
                          </a:solidFill>
                          <a:effectLst/>
                          <a:latin typeface="Arial" panose="020B0604020202020204" pitchFamily="34" charset="0"/>
                        </a:rPr>
                        <a:t>1.094</a:t>
                      </a:r>
                      <a:endParaRPr lang="da-DK" sz="1000" kern="1400">
                        <a:ln>
                          <a:noFill/>
                        </a:ln>
                        <a:solidFill>
                          <a:srgbClr val="212120"/>
                        </a:solidFill>
                        <a:effectLst/>
                        <a:latin typeface="Times New Roman" panose="02020603050405020304" pitchFamily="18" charset="0"/>
                      </a:endParaRPr>
                    </a:p>
                  </a:txBody>
                  <a:tcPr marL="36576" marR="36576" marT="36576" marB="36576">
                    <a:lnL>
                      <a:noFill/>
                    </a:lnL>
                    <a:lnR>
                      <a:noFill/>
                    </a:lnR>
                    <a:lnT>
                      <a:noFill/>
                    </a:lnT>
                    <a:lnB>
                      <a:noFill/>
                    </a:lnB>
                  </a:tcPr>
                </a:tc>
                <a:tc>
                  <a:txBody>
                    <a:bodyPr/>
                    <a:lstStyle/>
                    <a:p>
                      <a:pPr marR="0" indent="0" algn="l" rtl="0">
                        <a:spcBef>
                          <a:spcPts val="0"/>
                        </a:spcBef>
                        <a:spcAft>
                          <a:spcPts val="0"/>
                        </a:spcAft>
                      </a:pPr>
                      <a:r>
                        <a:rPr lang="da-DK" sz="1000" kern="1400">
                          <a:ln>
                            <a:noFill/>
                          </a:ln>
                          <a:solidFill>
                            <a:srgbClr val="212120"/>
                          </a:solidFill>
                          <a:effectLst/>
                          <a:latin typeface="Times New Roman" panose="02020603050405020304" pitchFamily="18" charset="0"/>
                        </a:rPr>
                        <a:t>t</a:t>
                      </a:r>
                    </a:p>
                  </a:txBody>
                  <a:tcPr marL="36576" marR="36576" marT="36576" marB="36576">
                    <a:lnL>
                      <a:noFill/>
                    </a:lnL>
                    <a:lnR w="9525" cap="flat" cmpd="sng" algn="ctr">
                      <a:solidFill>
                        <a:srgbClr val="004D00"/>
                      </a:solidFill>
                      <a:prstDash val="solid"/>
                      <a:round/>
                      <a:headEnd type="none" w="med" len="med"/>
                      <a:tailEnd type="none" w="med" len="med"/>
                    </a:lnR>
                    <a:lnT>
                      <a:noFill/>
                    </a:lnT>
                    <a:lnB>
                      <a:noFill/>
                    </a:lnB>
                  </a:tcPr>
                </a:tc>
                <a:extLst>
                  <a:ext uri="{0D108BD9-81ED-4DB2-BD59-A6C34878D82A}">
                    <a16:rowId xmlns:a16="http://schemas.microsoft.com/office/drawing/2014/main" val="2768473494"/>
                  </a:ext>
                </a:extLst>
              </a:tr>
              <a:tr h="246809">
                <a:tc>
                  <a:txBody>
                    <a:bodyPr/>
                    <a:lstStyle/>
                    <a:p>
                      <a:pPr marR="0" indent="0" algn="l" rtl="0">
                        <a:spcBef>
                          <a:spcPts val="0"/>
                        </a:spcBef>
                        <a:spcAft>
                          <a:spcPts val="0"/>
                        </a:spcAft>
                      </a:pPr>
                      <a:r>
                        <a:rPr lang="da-DK" sz="1000" kern="1400">
                          <a:ln>
                            <a:noFill/>
                          </a:ln>
                          <a:solidFill>
                            <a:srgbClr val="212120"/>
                          </a:solidFill>
                          <a:effectLst/>
                          <a:latin typeface="Arial" panose="020B0604020202020204" pitchFamily="34" charset="0"/>
                        </a:rPr>
                        <a:t>Uddannelse, nye TR’er</a:t>
                      </a:r>
                      <a:endParaRPr lang="da-DK" sz="1000" kern="1400">
                        <a:ln>
                          <a:noFill/>
                        </a:ln>
                        <a:solidFill>
                          <a:srgbClr val="212120"/>
                        </a:solidFill>
                        <a:effectLst/>
                        <a:latin typeface="Times New Roman" panose="02020603050405020304" pitchFamily="18" charset="0"/>
                      </a:endParaRPr>
                    </a:p>
                  </a:txBody>
                  <a:tcPr marL="36576" marR="36576" marT="36576" marB="36576">
                    <a:lnL w="9525" cap="flat" cmpd="sng" algn="ctr">
                      <a:solidFill>
                        <a:srgbClr val="004D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0"/>
                        </a:spcAft>
                      </a:pPr>
                      <a:r>
                        <a:rPr lang="da-DK" sz="1000" kern="1400">
                          <a:ln>
                            <a:noFill/>
                          </a:ln>
                          <a:solidFill>
                            <a:srgbClr val="212120"/>
                          </a:solidFill>
                          <a:effectLst/>
                          <a:latin typeface="Arial" panose="020B0604020202020204" pitchFamily="34" charset="0"/>
                        </a:rPr>
                        <a:t>110</a:t>
                      </a:r>
                      <a:endParaRPr lang="da-DK" sz="1000" kern="1400">
                        <a:ln>
                          <a:noFill/>
                        </a:ln>
                        <a:solidFill>
                          <a:srgbClr val="212120"/>
                        </a:solidFill>
                        <a:effectLst/>
                        <a:latin typeface="Times New Roman" panose="02020603050405020304" pitchFamily="18" charset="0"/>
                      </a:endParaRPr>
                    </a:p>
                  </a:txBody>
                  <a:tcPr marL="36576" marR="36576" marT="36576" marB="36576">
                    <a:lnL>
                      <a:noFill/>
                    </a:lnL>
                    <a:lnR>
                      <a:noFill/>
                    </a:lnR>
                    <a:lnT>
                      <a:noFill/>
                    </a:lnT>
                    <a:lnB>
                      <a:noFill/>
                    </a:lnB>
                  </a:tcPr>
                </a:tc>
                <a:tc>
                  <a:txBody>
                    <a:bodyPr/>
                    <a:lstStyle/>
                    <a:p>
                      <a:pPr marR="0" indent="0" algn="l" rtl="0">
                        <a:spcBef>
                          <a:spcPts val="0"/>
                        </a:spcBef>
                        <a:spcAft>
                          <a:spcPts val="0"/>
                        </a:spcAft>
                      </a:pPr>
                      <a:r>
                        <a:rPr lang="da-DK" sz="1000" kern="1400">
                          <a:ln>
                            <a:noFill/>
                          </a:ln>
                          <a:solidFill>
                            <a:srgbClr val="212120"/>
                          </a:solidFill>
                          <a:effectLst/>
                          <a:latin typeface="Times New Roman" panose="02020603050405020304" pitchFamily="18" charset="0"/>
                        </a:rPr>
                        <a:t>t</a:t>
                      </a:r>
                    </a:p>
                  </a:txBody>
                  <a:tcPr marL="36576" marR="36576" marT="36576" marB="36576">
                    <a:lnL>
                      <a:noFill/>
                    </a:lnL>
                    <a:lnR w="9525" cap="flat" cmpd="sng" algn="ctr">
                      <a:solidFill>
                        <a:srgbClr val="004D00"/>
                      </a:solidFill>
                      <a:prstDash val="solid"/>
                      <a:round/>
                      <a:headEnd type="none" w="med" len="med"/>
                      <a:tailEnd type="none" w="med" len="med"/>
                    </a:lnR>
                    <a:lnT>
                      <a:noFill/>
                    </a:lnT>
                    <a:lnB>
                      <a:noFill/>
                    </a:lnB>
                  </a:tcPr>
                </a:tc>
                <a:extLst>
                  <a:ext uri="{0D108BD9-81ED-4DB2-BD59-A6C34878D82A}">
                    <a16:rowId xmlns:a16="http://schemas.microsoft.com/office/drawing/2014/main" val="1564275677"/>
                  </a:ext>
                </a:extLst>
              </a:tr>
              <a:tr h="280161">
                <a:tc>
                  <a:txBody>
                    <a:bodyPr/>
                    <a:lstStyle/>
                    <a:p>
                      <a:pPr marR="0" indent="0" algn="l" rtl="0">
                        <a:spcBef>
                          <a:spcPts val="0"/>
                        </a:spcBef>
                        <a:spcAft>
                          <a:spcPts val="0"/>
                        </a:spcAft>
                      </a:pPr>
                      <a:r>
                        <a:rPr lang="da-DK" sz="1200" b="1" kern="1400">
                          <a:ln>
                            <a:noFill/>
                          </a:ln>
                          <a:solidFill>
                            <a:srgbClr val="212120"/>
                          </a:solidFill>
                          <a:effectLst/>
                          <a:latin typeface="Arial" panose="020B0604020202020204" pitchFamily="34" charset="0"/>
                        </a:rPr>
                        <a:t>I alt</a:t>
                      </a:r>
                      <a:endParaRPr lang="da-DK" sz="1000" kern="1400">
                        <a:ln>
                          <a:noFill/>
                        </a:ln>
                        <a:solidFill>
                          <a:srgbClr val="212120"/>
                        </a:solidFill>
                        <a:effectLst/>
                        <a:latin typeface="Times New Roman" panose="02020603050405020304" pitchFamily="18" charset="0"/>
                      </a:endParaRPr>
                    </a:p>
                  </a:txBody>
                  <a:tcPr marL="36576" marR="36576" marT="36576" marB="36576">
                    <a:lnL w="9525" cap="flat" cmpd="sng" algn="ctr">
                      <a:solidFill>
                        <a:srgbClr val="004D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0"/>
                        </a:spcAft>
                      </a:pPr>
                      <a:r>
                        <a:rPr lang="da-DK" sz="1200" kern="1400">
                          <a:ln>
                            <a:noFill/>
                          </a:ln>
                          <a:solidFill>
                            <a:srgbClr val="212120"/>
                          </a:solidFill>
                          <a:effectLst/>
                          <a:latin typeface="Arial" panose="020B0604020202020204" pitchFamily="34" charset="0"/>
                        </a:rPr>
                        <a:t>3.689</a:t>
                      </a:r>
                      <a:endParaRPr lang="da-DK" sz="1000" kern="1400">
                        <a:ln>
                          <a:noFill/>
                        </a:ln>
                        <a:solidFill>
                          <a:srgbClr val="212120"/>
                        </a:solidFill>
                        <a:effectLst/>
                        <a:latin typeface="Times New Roman" panose="02020603050405020304" pitchFamily="18" charset="0"/>
                      </a:endParaRPr>
                    </a:p>
                  </a:txBody>
                  <a:tcPr marL="36576" marR="36576" marT="36576" marB="36576">
                    <a:lnL>
                      <a:noFill/>
                    </a:lnL>
                    <a:lnR>
                      <a:noFill/>
                    </a:lnR>
                    <a:lnT>
                      <a:noFill/>
                    </a:lnT>
                    <a:lnB>
                      <a:noFill/>
                    </a:lnB>
                  </a:tcPr>
                </a:tc>
                <a:tc>
                  <a:txBody>
                    <a:bodyPr/>
                    <a:lstStyle/>
                    <a:p>
                      <a:pPr marR="0" indent="0" algn="l" rtl="0">
                        <a:spcBef>
                          <a:spcPts val="0"/>
                        </a:spcBef>
                        <a:spcAft>
                          <a:spcPts val="0"/>
                        </a:spcAft>
                      </a:pPr>
                      <a:r>
                        <a:rPr lang="da-DK" sz="1000" b="1" kern="1400" dirty="0">
                          <a:ln>
                            <a:noFill/>
                          </a:ln>
                          <a:solidFill>
                            <a:srgbClr val="212120"/>
                          </a:solidFill>
                          <a:effectLst/>
                          <a:latin typeface="Times New Roman" panose="02020603050405020304" pitchFamily="18" charset="0"/>
                        </a:rPr>
                        <a:t>t</a:t>
                      </a:r>
                      <a:endParaRPr lang="da-DK" sz="1000" kern="1400" dirty="0">
                        <a:ln>
                          <a:noFill/>
                        </a:ln>
                        <a:solidFill>
                          <a:srgbClr val="212120"/>
                        </a:solidFill>
                        <a:effectLst/>
                        <a:latin typeface="Times New Roman" panose="02020603050405020304" pitchFamily="18" charset="0"/>
                      </a:endParaRPr>
                    </a:p>
                  </a:txBody>
                  <a:tcPr marL="36576" marR="36576" marT="36576" marB="36576">
                    <a:lnL>
                      <a:noFill/>
                    </a:lnL>
                    <a:lnR w="9525" cap="flat" cmpd="sng" algn="ctr">
                      <a:solidFill>
                        <a:srgbClr val="004D00"/>
                      </a:solidFill>
                      <a:prstDash val="solid"/>
                      <a:round/>
                      <a:headEnd type="none" w="med" len="med"/>
                      <a:tailEnd type="none" w="med" len="med"/>
                    </a:lnR>
                    <a:lnT>
                      <a:noFill/>
                    </a:lnT>
                    <a:lnB>
                      <a:noFill/>
                    </a:lnB>
                  </a:tcPr>
                </a:tc>
                <a:extLst>
                  <a:ext uri="{0D108BD9-81ED-4DB2-BD59-A6C34878D82A}">
                    <a16:rowId xmlns:a16="http://schemas.microsoft.com/office/drawing/2014/main" val="3064902455"/>
                  </a:ext>
                </a:extLst>
              </a:tr>
              <a:tr h="313514">
                <a:tc>
                  <a:txBody>
                    <a:bodyPr/>
                    <a:lstStyle/>
                    <a:p>
                      <a:pPr marR="0" indent="0" algn="l" rtl="0">
                        <a:spcBef>
                          <a:spcPts val="0"/>
                        </a:spcBef>
                        <a:spcAft>
                          <a:spcPts val="0"/>
                        </a:spcAft>
                      </a:pPr>
                      <a:endParaRPr lang="da-DK" sz="1400" kern="1400" dirty="0">
                        <a:ln>
                          <a:noFill/>
                        </a:ln>
                        <a:solidFill>
                          <a:srgbClr val="212120"/>
                        </a:solidFill>
                        <a:effectLst/>
                        <a:latin typeface="Times New Roman" panose="02020603050405020304" pitchFamily="18" charset="0"/>
                      </a:endParaRPr>
                    </a:p>
                  </a:txBody>
                  <a:tcPr marL="36576" marR="36576" marT="36576" marB="36576">
                    <a:lnL w="9525" cap="flat" cmpd="sng" algn="ctr">
                      <a:solidFill>
                        <a:srgbClr val="004D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0"/>
                        </a:spcAft>
                      </a:pPr>
                      <a:endParaRPr lang="da-DK" sz="1400" kern="1400" dirty="0">
                        <a:ln>
                          <a:noFill/>
                        </a:ln>
                        <a:solidFill>
                          <a:srgbClr val="212120"/>
                        </a:solidFill>
                        <a:effectLst/>
                        <a:latin typeface="Times New Roman" panose="02020603050405020304" pitchFamily="18" charset="0"/>
                      </a:endParaRPr>
                    </a:p>
                  </a:txBody>
                  <a:tcPr marL="36576" marR="36576" marT="36576" marB="36576">
                    <a:lnL>
                      <a:noFill/>
                    </a:lnL>
                    <a:lnR>
                      <a:noFill/>
                    </a:lnR>
                    <a:lnT>
                      <a:noFill/>
                    </a:lnT>
                    <a:lnB>
                      <a:noFill/>
                    </a:lnB>
                  </a:tcPr>
                </a:tc>
                <a:tc>
                  <a:txBody>
                    <a:bodyPr/>
                    <a:lstStyle/>
                    <a:p>
                      <a:pPr marR="0" indent="0" algn="l" rtl="0">
                        <a:spcBef>
                          <a:spcPts val="0"/>
                        </a:spcBef>
                        <a:spcAft>
                          <a:spcPts val="0"/>
                        </a:spcAft>
                      </a:pPr>
                      <a:endParaRPr lang="da-DK" sz="1000" kern="1400">
                        <a:ln>
                          <a:noFill/>
                        </a:ln>
                        <a:solidFill>
                          <a:srgbClr val="212120"/>
                        </a:solidFill>
                        <a:effectLst/>
                        <a:latin typeface="Times New Roman" panose="02020603050405020304" pitchFamily="18" charset="0"/>
                      </a:endParaRPr>
                    </a:p>
                  </a:txBody>
                  <a:tcPr marL="36576" marR="36576" marT="36576" marB="36576">
                    <a:lnL>
                      <a:noFill/>
                    </a:lnL>
                    <a:lnR w="9525" cap="flat" cmpd="sng" algn="ctr">
                      <a:solidFill>
                        <a:srgbClr val="004D00"/>
                      </a:solidFill>
                      <a:prstDash val="solid"/>
                      <a:round/>
                      <a:headEnd type="none" w="med" len="med"/>
                      <a:tailEnd type="none" w="med" len="med"/>
                    </a:lnR>
                    <a:lnT>
                      <a:noFill/>
                    </a:lnT>
                    <a:lnB>
                      <a:noFill/>
                    </a:lnB>
                  </a:tcPr>
                </a:tc>
                <a:extLst>
                  <a:ext uri="{0D108BD9-81ED-4DB2-BD59-A6C34878D82A}">
                    <a16:rowId xmlns:a16="http://schemas.microsoft.com/office/drawing/2014/main" val="19303042"/>
                  </a:ext>
                </a:extLst>
              </a:tr>
              <a:tr h="313514">
                <a:tc>
                  <a:txBody>
                    <a:bodyPr/>
                    <a:lstStyle/>
                    <a:p>
                      <a:pPr marR="0" indent="0" algn="l" rtl="0">
                        <a:spcBef>
                          <a:spcPts val="0"/>
                        </a:spcBef>
                        <a:spcAft>
                          <a:spcPts val="0"/>
                        </a:spcAft>
                      </a:pPr>
                      <a:endParaRPr lang="da-DK" sz="1400" kern="1400" dirty="0">
                        <a:ln>
                          <a:noFill/>
                        </a:ln>
                        <a:solidFill>
                          <a:srgbClr val="212120"/>
                        </a:solidFill>
                        <a:effectLst/>
                        <a:latin typeface="Times New Roman" panose="02020603050405020304" pitchFamily="18" charset="0"/>
                      </a:endParaRPr>
                    </a:p>
                  </a:txBody>
                  <a:tcPr marL="36576" marR="36576" marT="36576" marB="36576">
                    <a:lnL w="9525" cap="flat" cmpd="sng" algn="ctr">
                      <a:solidFill>
                        <a:srgbClr val="004D00"/>
                      </a:solidFill>
                      <a:prstDash val="solid"/>
                      <a:round/>
                      <a:headEnd type="none" w="med" len="med"/>
                      <a:tailEnd type="none" w="med" len="med"/>
                    </a:lnL>
                    <a:lnR>
                      <a:noFill/>
                    </a:lnR>
                    <a:lnT>
                      <a:noFill/>
                    </a:lnT>
                    <a:lnB w="9525" cap="flat" cmpd="sng" algn="ctr">
                      <a:solidFill>
                        <a:srgbClr val="004D00"/>
                      </a:solidFill>
                      <a:prstDash val="solid"/>
                      <a:round/>
                      <a:headEnd type="none" w="med" len="med"/>
                      <a:tailEnd type="none" w="med" len="med"/>
                    </a:lnB>
                  </a:tcPr>
                </a:tc>
                <a:tc>
                  <a:txBody>
                    <a:bodyPr/>
                    <a:lstStyle/>
                    <a:p>
                      <a:pPr marR="0" indent="0" algn="r" rtl="0">
                        <a:spcBef>
                          <a:spcPts val="0"/>
                        </a:spcBef>
                        <a:spcAft>
                          <a:spcPts val="0"/>
                        </a:spcAft>
                      </a:pPr>
                      <a:endParaRPr lang="da-DK" sz="1400" kern="1400" dirty="0">
                        <a:ln>
                          <a:noFill/>
                        </a:ln>
                        <a:solidFill>
                          <a:srgbClr val="212120"/>
                        </a:solidFill>
                        <a:effectLst/>
                        <a:latin typeface="Times New Roman" panose="02020603050405020304" pitchFamily="18" charset="0"/>
                      </a:endParaRPr>
                    </a:p>
                  </a:txBody>
                  <a:tcPr marL="36576" marR="36576" marT="36576" marB="36576">
                    <a:lnL>
                      <a:noFill/>
                    </a:lnL>
                    <a:lnR>
                      <a:noFill/>
                    </a:lnR>
                    <a:lnT>
                      <a:noFill/>
                    </a:lnT>
                    <a:lnB w="9525" cap="flat" cmpd="sng" algn="ctr">
                      <a:solidFill>
                        <a:srgbClr val="004D00"/>
                      </a:solidFill>
                      <a:prstDash val="solid"/>
                      <a:round/>
                      <a:headEnd type="none" w="med" len="med"/>
                      <a:tailEnd type="none" w="med" len="med"/>
                    </a:lnB>
                  </a:tcPr>
                </a:tc>
                <a:tc>
                  <a:txBody>
                    <a:bodyPr/>
                    <a:lstStyle/>
                    <a:p>
                      <a:pPr marR="0" indent="0" algn="l" rtl="0">
                        <a:spcBef>
                          <a:spcPts val="0"/>
                        </a:spcBef>
                        <a:spcAft>
                          <a:spcPts val="0"/>
                        </a:spcAft>
                      </a:pPr>
                      <a:endParaRPr lang="da-DK" sz="1000" kern="1400" dirty="0">
                        <a:ln>
                          <a:noFill/>
                        </a:ln>
                        <a:solidFill>
                          <a:srgbClr val="212120"/>
                        </a:solidFill>
                        <a:effectLst/>
                        <a:latin typeface="Times New Roman" panose="02020603050405020304" pitchFamily="18" charset="0"/>
                      </a:endParaRPr>
                    </a:p>
                  </a:txBody>
                  <a:tcPr marL="36576" marR="36576" marT="36576" marB="36576">
                    <a:lnL>
                      <a:noFill/>
                    </a:lnL>
                    <a:lnR w="9525" cap="flat" cmpd="sng" algn="ctr">
                      <a:solidFill>
                        <a:srgbClr val="004D00"/>
                      </a:solidFill>
                      <a:prstDash val="solid"/>
                      <a:round/>
                      <a:headEnd type="none" w="med" len="med"/>
                      <a:tailEnd type="none" w="med" len="med"/>
                    </a:lnR>
                    <a:lnT>
                      <a:noFill/>
                    </a:lnT>
                    <a:lnB w="9525" cap="flat" cmpd="sng" algn="ctr">
                      <a:solidFill>
                        <a:srgbClr val="004D00"/>
                      </a:solidFill>
                      <a:prstDash val="solid"/>
                      <a:round/>
                      <a:headEnd type="none" w="med" len="med"/>
                      <a:tailEnd type="none" w="med" len="med"/>
                    </a:lnB>
                  </a:tcPr>
                </a:tc>
                <a:extLst>
                  <a:ext uri="{0D108BD9-81ED-4DB2-BD59-A6C34878D82A}">
                    <a16:rowId xmlns:a16="http://schemas.microsoft.com/office/drawing/2014/main" val="1781936787"/>
                  </a:ext>
                </a:extLst>
              </a:tr>
            </a:tbl>
          </a:graphicData>
        </a:graphic>
      </p:graphicFrame>
      <p:sp>
        <p:nvSpPr>
          <p:cNvPr id="15" name="Control 1">
            <a:extLst>
              <a:ext uri="{FF2B5EF4-FFF2-40B4-BE49-F238E27FC236}">
                <a16:creationId xmlns:a16="http://schemas.microsoft.com/office/drawing/2014/main" id="{22890BE3-C289-9AFA-D634-4B0A5D8C1497}"/>
              </a:ext>
            </a:extLst>
          </p:cNvPr>
          <p:cNvSpPr>
            <a:spLocks noChangeArrowheads="1" noChangeShapeType="1"/>
          </p:cNvSpPr>
          <p:nvPr/>
        </p:nvSpPr>
        <p:spPr bwMode="auto">
          <a:xfrm>
            <a:off x="5860369" y="9364916"/>
            <a:ext cx="2638425" cy="1647825"/>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CCFFFF"/>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7" name="Text Box 3">
            <a:extLst>
              <a:ext uri="{FF2B5EF4-FFF2-40B4-BE49-F238E27FC236}">
                <a16:creationId xmlns:a16="http://schemas.microsoft.com/office/drawing/2014/main" id="{17AD46CF-8C98-02EC-3FD5-D6309B4DFD99}"/>
              </a:ext>
            </a:extLst>
          </p:cNvPr>
          <p:cNvSpPr txBox="1">
            <a:spLocks noChangeArrowheads="1"/>
          </p:cNvSpPr>
          <p:nvPr/>
        </p:nvSpPr>
        <p:spPr bwMode="auto">
          <a:xfrm>
            <a:off x="4117144" y="1881843"/>
            <a:ext cx="4487304" cy="2345287"/>
          </a:xfrm>
          <a:prstGeom prst="rect">
            <a:avLst/>
          </a:prstGeom>
          <a:noFill/>
          <a:ln w="9525" algn="in">
            <a:solidFill>
              <a:srgbClr val="004D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FFFF"/>
                  </a:outerShdw>
                </a:effectLst>
              </a14:hiddenEffects>
            </a:ext>
          </a:extLst>
        </p:spPr>
        <p:txBody>
          <a:bodyPr vert="horz" wrap="square" lIns="36000" tIns="36000" rIns="36000" bIns="3600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400" b="1" i="0" u="none" strike="noStrike" cap="none" normalizeH="0" baseline="0" dirty="0">
                <a:ln>
                  <a:noFill/>
                </a:ln>
                <a:solidFill>
                  <a:srgbClr val="212120"/>
                </a:solidFill>
                <a:effectLst/>
                <a:latin typeface="Arial" panose="020B0604020202020204" pitchFamily="34" charset="0"/>
              </a:rPr>
              <a:t>Mødefrekvens i Kredsen: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400" b="0" i="0" u="none" strike="noStrike" cap="none" normalizeH="0" baseline="0" dirty="0">
              <a:ln>
                <a:noFill/>
              </a:ln>
              <a:solidFill>
                <a:srgbClr val="21212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400" b="0" i="0" u="none" strike="noStrike" cap="none" normalizeH="0" baseline="0" dirty="0">
                <a:ln>
                  <a:noFill/>
                </a:ln>
                <a:solidFill>
                  <a:srgbClr val="212120"/>
                </a:solidFill>
                <a:effectLst/>
                <a:latin typeface="Arial" panose="020B0604020202020204" pitchFamily="34" charset="0"/>
              </a:rPr>
              <a:t>FU-møder			40 møder á 2½ timer</a:t>
            </a:r>
          </a:p>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400" b="0" i="0" u="none" strike="noStrike" cap="none" normalizeH="0" baseline="0" dirty="0">
                <a:ln>
                  <a:noFill/>
                </a:ln>
                <a:solidFill>
                  <a:srgbClr val="212120"/>
                </a:solidFill>
                <a:effectLst/>
                <a:latin typeface="Arial" panose="020B0604020202020204" pitchFamily="34" charset="0"/>
              </a:rPr>
              <a:t>Styrelsesmøder		10 møder á 2 timer</a:t>
            </a:r>
          </a:p>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400" b="0" i="0" u="none" strike="noStrike" cap="none" normalizeH="0" baseline="0" dirty="0">
                <a:ln>
                  <a:noFill/>
                </a:ln>
                <a:solidFill>
                  <a:srgbClr val="212120"/>
                </a:solidFill>
                <a:effectLst/>
                <a:latin typeface="Arial" panose="020B0604020202020204" pitchFamily="34" charset="0"/>
              </a:rPr>
              <a:t>TR-møder			10 møder á 2 </a:t>
            </a:r>
            <a:r>
              <a:rPr kumimoji="0" lang="da-DK" altLang="da-DK" sz="1200" b="0" i="0" u="none" strike="noStrike" cap="none" normalizeH="0" baseline="0" dirty="0">
                <a:ln>
                  <a:noFill/>
                </a:ln>
                <a:solidFill>
                  <a:srgbClr val="212120"/>
                </a:solidFill>
                <a:effectLst/>
                <a:latin typeface="Arial" panose="020B0604020202020204" pitchFamily="34" charset="0"/>
              </a:rPr>
              <a:t>timer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200" b="0" i="0" u="none" strike="noStrike" cap="none" normalizeH="0" baseline="0" dirty="0">
              <a:ln>
                <a:noFill/>
              </a:ln>
              <a:solidFill>
                <a:srgbClr val="21212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200" b="0" i="0" u="none" strike="noStrike" cap="none" normalizeH="0" baseline="0" dirty="0">
              <a:ln>
                <a:noFill/>
              </a:ln>
              <a:solidFill>
                <a:srgbClr val="21212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200" b="0" i="0" u="none" strike="noStrike" cap="none" normalizeH="0" baseline="0" dirty="0">
                <a:ln>
                  <a:noFill/>
                </a:ln>
                <a:solidFill>
                  <a:srgbClr val="212120"/>
                </a:solidFill>
                <a:effectLst/>
                <a:latin typeface="Arial" panose="020B0604020202020204" pitchFamily="34" charset="0"/>
              </a:rPr>
              <a:t>Formanden aflønnes med differencen til trin 50 + 7.000 kr./år</a:t>
            </a:r>
          </a:p>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200" b="0" i="0" u="none" strike="noStrike" cap="none" normalizeH="0" baseline="0" dirty="0">
                <a:ln>
                  <a:noFill/>
                </a:ln>
                <a:solidFill>
                  <a:srgbClr val="212120"/>
                </a:solidFill>
                <a:effectLst/>
                <a:latin typeface="Arial" panose="020B0604020202020204" pitchFamily="34" charset="0"/>
              </a:rPr>
              <a:t>Næstformand, kasserer, fagligsekretær aflønnes for andelen af frikøbet med differencen til trin 48 + 7.000 kr./år (niv. 2000)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800" b="0" i="0" u="none" strike="noStrike" cap="none" normalizeH="0" baseline="0" dirty="0">
              <a:ln>
                <a:noFill/>
              </a:ln>
              <a:solidFill>
                <a:schemeClr val="tx1"/>
              </a:solidFill>
              <a:effectLst/>
              <a:latin typeface="Arial" panose="020B0604020202020204" pitchFamily="34" charset="0"/>
            </a:endParaRPr>
          </a:p>
        </p:txBody>
      </p:sp>
      <p:sp>
        <p:nvSpPr>
          <p:cNvPr id="18" name="Text Box 4">
            <a:extLst>
              <a:ext uri="{FF2B5EF4-FFF2-40B4-BE49-F238E27FC236}">
                <a16:creationId xmlns:a16="http://schemas.microsoft.com/office/drawing/2014/main" id="{4858C2C8-F3DF-5E68-7685-CF94CA540FCE}"/>
              </a:ext>
            </a:extLst>
          </p:cNvPr>
          <p:cNvSpPr txBox="1">
            <a:spLocks noChangeArrowheads="1"/>
          </p:cNvSpPr>
          <p:nvPr/>
        </p:nvSpPr>
        <p:spPr bwMode="auto">
          <a:xfrm>
            <a:off x="844782" y="4721454"/>
            <a:ext cx="7759666" cy="1104164"/>
          </a:xfrm>
          <a:prstGeom prst="rect">
            <a:avLst/>
          </a:prstGeom>
          <a:noFill/>
          <a:ln w="9525" algn="in">
            <a:solidFill>
              <a:srgbClr val="004D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FFFF"/>
                  </a:outerShdw>
                </a:effectLst>
              </a14:hiddenEffects>
            </a:ext>
          </a:extLst>
        </p:spPr>
        <p:txBody>
          <a:bodyPr vert="horz" wrap="square" lIns="36000" tIns="36000" rIns="36000" bIns="3600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400" b="1" i="0" u="none" strike="noStrike" cap="none" normalizeH="0" baseline="0" dirty="0">
                <a:ln>
                  <a:noFill/>
                </a:ln>
                <a:solidFill>
                  <a:srgbClr val="212120"/>
                </a:solidFill>
                <a:effectLst/>
                <a:latin typeface="Arial" panose="020B0604020202020204" pitchFamily="34" charset="0"/>
              </a:rPr>
              <a:t>Kørselsgodtgørelse</a:t>
            </a:r>
            <a:r>
              <a:rPr kumimoji="0" lang="da-DK" altLang="da-DK" sz="1400" b="0" i="0" u="none" strike="noStrike" cap="none" normalizeH="0" baseline="0" dirty="0">
                <a:ln>
                  <a:noFill/>
                </a:ln>
                <a:solidFill>
                  <a:srgbClr val="212120"/>
                </a:solidFill>
                <a:effectLst/>
                <a:latin typeface="Arial" panose="020B0604020202020204" pitchFamily="34" charset="0"/>
              </a:rPr>
              <a:t>: Kilometertakst eller offentlig transport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400" b="0" i="0" u="none" strike="noStrike" cap="none" normalizeH="0" baseline="0" dirty="0">
              <a:ln>
                <a:noFill/>
              </a:ln>
              <a:solidFill>
                <a:srgbClr val="21212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400" b="1" i="0" u="none" strike="noStrike" cap="none" normalizeH="0" baseline="0" dirty="0">
                <a:ln>
                  <a:noFill/>
                </a:ln>
                <a:solidFill>
                  <a:srgbClr val="212120"/>
                </a:solidFill>
                <a:effectLst/>
                <a:latin typeface="Arial" panose="020B0604020202020204" pitchFamily="34" charset="0"/>
              </a:rPr>
              <a:t>Bemyndigelse</a:t>
            </a:r>
            <a:r>
              <a:rPr kumimoji="0" lang="da-DK" altLang="da-DK" sz="1400" b="0" i="0" u="none" strike="noStrike" cap="none" normalizeH="0" baseline="0" dirty="0">
                <a:ln>
                  <a:noFill/>
                </a:ln>
                <a:solidFill>
                  <a:srgbClr val="212120"/>
                </a:solidFill>
                <a:effectLst/>
                <a:latin typeface="Arial" panose="020B0604020202020204" pitchFamily="34" charset="0"/>
              </a:rPr>
              <a:t>: Generalforsamlingen giver kredsstyrelsen bemyndigelse til at træffe beslutning om ydelser i det konkrete tilfælde ved af– og tilgang på tillidsposter</a:t>
            </a:r>
            <a:r>
              <a:rPr lang="da-DK" altLang="da-DK" sz="1400" dirty="0">
                <a:solidFill>
                  <a:srgbClr val="212120"/>
                </a:solidFill>
                <a:latin typeface="Arial" panose="020B0604020202020204" pitchFamily="34" charset="0"/>
              </a:rPr>
              <a:t>.</a:t>
            </a:r>
            <a:endParaRPr kumimoji="0" lang="da-DK" altLang="da-DK"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37980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647" y="228600"/>
            <a:ext cx="8359039" cy="990600"/>
          </a:xfrm>
        </p:spPr>
        <p:txBody>
          <a:bodyPr>
            <a:normAutofit/>
          </a:bodyPr>
          <a:lstStyle/>
          <a:p>
            <a:r>
              <a:rPr lang="da-DK" dirty="0"/>
              <a:t>GF 24, punkt 6: Budget 2025</a:t>
            </a:r>
            <a:r>
              <a:rPr lang="da-DK" sz="1600" dirty="0"/>
              <a:t> Kredskassen</a:t>
            </a:r>
            <a:endParaRPr lang="da-DK" dirty="0"/>
          </a:p>
        </p:txBody>
      </p:sp>
      <p:pic>
        <p:nvPicPr>
          <p:cNvPr id="4" name="Billede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8392700" y="5978429"/>
            <a:ext cx="578987" cy="605404"/>
          </a:xfrm>
          <a:prstGeom prst="rect">
            <a:avLst/>
          </a:prstGeom>
        </p:spPr>
      </p:pic>
      <p:sp>
        <p:nvSpPr>
          <p:cNvPr id="6" name="Control 1"/>
          <p:cNvSpPr>
            <a:spLocks noChangeArrowheads="1" noChangeShapeType="1"/>
          </p:cNvSpPr>
          <p:nvPr/>
        </p:nvSpPr>
        <p:spPr bwMode="auto">
          <a:xfrm>
            <a:off x="11523663" y="2574925"/>
            <a:ext cx="3162300" cy="55721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8" name="Control 1"/>
          <p:cNvSpPr>
            <a:spLocks noChangeArrowheads="1" noChangeShapeType="1"/>
          </p:cNvSpPr>
          <p:nvPr/>
        </p:nvSpPr>
        <p:spPr bwMode="auto">
          <a:xfrm>
            <a:off x="14878050" y="2840038"/>
            <a:ext cx="2997200" cy="360521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0" name="Control 2"/>
          <p:cNvSpPr>
            <a:spLocks noChangeArrowheads="1" noChangeShapeType="1"/>
          </p:cNvSpPr>
          <p:nvPr/>
        </p:nvSpPr>
        <p:spPr bwMode="auto">
          <a:xfrm>
            <a:off x="14887575" y="6584950"/>
            <a:ext cx="2986088" cy="3802063"/>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7" name="Control 1"/>
          <p:cNvSpPr>
            <a:spLocks noChangeArrowheads="1" noChangeShapeType="1"/>
          </p:cNvSpPr>
          <p:nvPr/>
        </p:nvSpPr>
        <p:spPr bwMode="auto">
          <a:xfrm>
            <a:off x="3929063" y="6592888"/>
            <a:ext cx="2924175" cy="44672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4" name="Control 2"/>
          <p:cNvSpPr>
            <a:spLocks noChangeArrowheads="1" noChangeShapeType="1"/>
          </p:cNvSpPr>
          <p:nvPr/>
        </p:nvSpPr>
        <p:spPr bwMode="auto">
          <a:xfrm>
            <a:off x="7296150" y="8237538"/>
            <a:ext cx="3030538" cy="124936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6" name="Control 3"/>
          <p:cNvSpPr>
            <a:spLocks noChangeArrowheads="1" noChangeShapeType="1"/>
          </p:cNvSpPr>
          <p:nvPr/>
        </p:nvSpPr>
        <p:spPr bwMode="auto">
          <a:xfrm>
            <a:off x="3681413" y="12984163"/>
            <a:ext cx="2932112" cy="8382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2" name="Control 1"/>
          <p:cNvSpPr>
            <a:spLocks noChangeArrowheads="1" noChangeShapeType="1"/>
          </p:cNvSpPr>
          <p:nvPr/>
        </p:nvSpPr>
        <p:spPr bwMode="auto">
          <a:xfrm>
            <a:off x="3879850" y="6273800"/>
            <a:ext cx="2924175" cy="4294188"/>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8" name="Control 2"/>
          <p:cNvSpPr>
            <a:spLocks noChangeArrowheads="1" noChangeShapeType="1"/>
          </p:cNvSpPr>
          <p:nvPr/>
        </p:nvSpPr>
        <p:spPr bwMode="auto">
          <a:xfrm>
            <a:off x="7296150" y="8053388"/>
            <a:ext cx="3030538" cy="12414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20" name="Control 3"/>
          <p:cNvSpPr>
            <a:spLocks noChangeArrowheads="1" noChangeShapeType="1"/>
          </p:cNvSpPr>
          <p:nvPr/>
        </p:nvSpPr>
        <p:spPr bwMode="auto">
          <a:xfrm>
            <a:off x="3692525" y="12793663"/>
            <a:ext cx="2932113" cy="8382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22" name="Control 4"/>
          <p:cNvSpPr>
            <a:spLocks noChangeArrowheads="1" noChangeShapeType="1"/>
          </p:cNvSpPr>
          <p:nvPr/>
        </p:nvSpPr>
        <p:spPr bwMode="auto">
          <a:xfrm>
            <a:off x="7315200" y="13039725"/>
            <a:ext cx="3016250" cy="709613"/>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9" name="Control 1"/>
          <p:cNvSpPr>
            <a:spLocks noChangeArrowheads="1" noChangeShapeType="1"/>
          </p:cNvSpPr>
          <p:nvPr/>
        </p:nvSpPr>
        <p:spPr bwMode="auto">
          <a:xfrm>
            <a:off x="3879850" y="6273800"/>
            <a:ext cx="2924175" cy="4294188"/>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5" name="Control 2"/>
          <p:cNvSpPr>
            <a:spLocks noChangeArrowheads="1" noChangeShapeType="1"/>
          </p:cNvSpPr>
          <p:nvPr/>
        </p:nvSpPr>
        <p:spPr bwMode="auto">
          <a:xfrm>
            <a:off x="3692525" y="12793663"/>
            <a:ext cx="2932113" cy="8382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23" name="Control 3"/>
          <p:cNvSpPr>
            <a:spLocks noChangeArrowheads="1" noChangeShapeType="1"/>
          </p:cNvSpPr>
          <p:nvPr/>
        </p:nvSpPr>
        <p:spPr bwMode="auto">
          <a:xfrm>
            <a:off x="7296150" y="8053388"/>
            <a:ext cx="3030538" cy="12414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3" name="Control 1">
            <a:extLst>
              <a:ext uri="{FF2B5EF4-FFF2-40B4-BE49-F238E27FC236}">
                <a16:creationId xmlns:a16="http://schemas.microsoft.com/office/drawing/2014/main" id="{C63C5F0C-74A0-4E05-B5A0-00A945D549BC}"/>
              </a:ext>
            </a:extLst>
          </p:cNvPr>
          <p:cNvSpPr>
            <a:spLocks noChangeArrowheads="1" noChangeShapeType="1"/>
          </p:cNvSpPr>
          <p:nvPr/>
        </p:nvSpPr>
        <p:spPr bwMode="auto">
          <a:xfrm>
            <a:off x="3692525" y="12793663"/>
            <a:ext cx="2932113" cy="8382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21" name="Control 2">
            <a:extLst>
              <a:ext uri="{FF2B5EF4-FFF2-40B4-BE49-F238E27FC236}">
                <a16:creationId xmlns:a16="http://schemas.microsoft.com/office/drawing/2014/main" id="{C17E285E-E49E-4D6B-9CAF-85F4ADBE0466}"/>
              </a:ext>
            </a:extLst>
          </p:cNvPr>
          <p:cNvSpPr>
            <a:spLocks noChangeArrowheads="1" noChangeShapeType="1"/>
          </p:cNvSpPr>
          <p:nvPr/>
        </p:nvSpPr>
        <p:spPr bwMode="auto">
          <a:xfrm>
            <a:off x="4734812" y="8218243"/>
            <a:ext cx="3550437" cy="1677343"/>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25" name="Control 3">
            <a:extLst>
              <a:ext uri="{FF2B5EF4-FFF2-40B4-BE49-F238E27FC236}">
                <a16:creationId xmlns:a16="http://schemas.microsoft.com/office/drawing/2014/main" id="{7E4017AC-170C-49D6-87DC-FAD680AE3A28}"/>
              </a:ext>
            </a:extLst>
          </p:cNvPr>
          <p:cNvSpPr>
            <a:spLocks noChangeArrowheads="1" noChangeShapeType="1"/>
          </p:cNvSpPr>
          <p:nvPr/>
        </p:nvSpPr>
        <p:spPr bwMode="auto">
          <a:xfrm>
            <a:off x="3800475" y="6411913"/>
            <a:ext cx="2924175" cy="4294187"/>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graphicFrame>
        <p:nvGraphicFramePr>
          <p:cNvPr id="3" name="Tabel 2">
            <a:extLst>
              <a:ext uri="{FF2B5EF4-FFF2-40B4-BE49-F238E27FC236}">
                <a16:creationId xmlns:a16="http://schemas.microsoft.com/office/drawing/2014/main" id="{90B1F794-0E9B-2B28-F5FB-3DD0A0A5882A}"/>
              </a:ext>
            </a:extLst>
          </p:cNvPr>
          <p:cNvGraphicFramePr>
            <a:graphicFrameLocks noGrp="1"/>
          </p:cNvGraphicFramePr>
          <p:nvPr>
            <p:extLst>
              <p:ext uri="{D42A27DB-BD31-4B8C-83A1-F6EECF244321}">
                <p14:modId xmlns:p14="http://schemas.microsoft.com/office/powerpoint/2010/main" val="705248294"/>
              </p:ext>
            </p:extLst>
          </p:nvPr>
        </p:nvGraphicFramePr>
        <p:xfrm>
          <a:off x="770659" y="1636712"/>
          <a:ext cx="3460242" cy="2249758"/>
        </p:xfrm>
        <a:graphic>
          <a:graphicData uri="http://schemas.openxmlformats.org/drawingml/2006/table">
            <a:tbl>
              <a:tblPr/>
              <a:tblGrid>
                <a:gridCol w="973708">
                  <a:extLst>
                    <a:ext uri="{9D8B030D-6E8A-4147-A177-3AD203B41FA5}">
                      <a16:colId xmlns:a16="http://schemas.microsoft.com/office/drawing/2014/main" val="3359287113"/>
                    </a:ext>
                  </a:extLst>
                </a:gridCol>
                <a:gridCol w="750692">
                  <a:extLst>
                    <a:ext uri="{9D8B030D-6E8A-4147-A177-3AD203B41FA5}">
                      <a16:colId xmlns:a16="http://schemas.microsoft.com/office/drawing/2014/main" val="30514912"/>
                    </a:ext>
                  </a:extLst>
                </a:gridCol>
                <a:gridCol w="908343">
                  <a:extLst>
                    <a:ext uri="{9D8B030D-6E8A-4147-A177-3AD203B41FA5}">
                      <a16:colId xmlns:a16="http://schemas.microsoft.com/office/drawing/2014/main" val="3770089289"/>
                    </a:ext>
                  </a:extLst>
                </a:gridCol>
                <a:gridCol w="827499">
                  <a:extLst>
                    <a:ext uri="{9D8B030D-6E8A-4147-A177-3AD203B41FA5}">
                      <a16:colId xmlns:a16="http://schemas.microsoft.com/office/drawing/2014/main" val="300907568"/>
                    </a:ext>
                  </a:extLst>
                </a:gridCol>
              </a:tblGrid>
              <a:tr h="151473">
                <a:tc gridSpan="4">
                  <a:txBody>
                    <a:bodyPr/>
                    <a:lstStyle/>
                    <a:p>
                      <a:pPr marR="0" indent="0" algn="l" rtl="0">
                        <a:spcBef>
                          <a:spcPts val="0"/>
                        </a:spcBef>
                        <a:spcAft>
                          <a:spcPts val="1400"/>
                        </a:spcAft>
                      </a:pPr>
                      <a:r>
                        <a:rPr lang="da-DK" sz="1000" b="1" kern="1400" dirty="0">
                          <a:ln>
                            <a:noFill/>
                          </a:ln>
                          <a:solidFill>
                            <a:srgbClr val="000000"/>
                          </a:solidFill>
                          <a:effectLst/>
                          <a:latin typeface="Arial" panose="020B0604020202020204" pitchFamily="34" charset="0"/>
                        </a:rPr>
                        <a:t>Kredsstyrelsens indstilling til  kredskontingent 2025</a:t>
                      </a:r>
                      <a:endParaRPr lang="da-DK" sz="1000" kern="1400" dirty="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a:noFill/>
                    </a:lnB>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1324562456"/>
                  </a:ext>
                </a:extLst>
              </a:tr>
              <a:tr h="144043">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754903958"/>
                  </a:ext>
                </a:extLst>
              </a:tr>
              <a:tr h="138773">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2025</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595959"/>
                          </a:solidFill>
                          <a:effectLst/>
                          <a:latin typeface="Arial" panose="020B0604020202020204" pitchFamily="34" charset="0"/>
                        </a:rPr>
                        <a:t>2024</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255895327"/>
                  </a:ext>
                </a:extLst>
              </a:tr>
              <a:tr h="285979">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Fraktion 1 og 2 Lærere mv.</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285,00</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595959"/>
                          </a:solidFill>
                          <a:effectLst/>
                          <a:latin typeface="Arial" panose="020B0604020202020204" pitchFamily="34" charset="0"/>
                        </a:rPr>
                        <a:t>285,00</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567671399"/>
                  </a:ext>
                </a:extLst>
              </a:tr>
              <a:tr h="285979">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Fraktion 4 Pensionister</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25,00</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595959"/>
                          </a:solidFill>
                          <a:effectLst/>
                          <a:latin typeface="Arial" panose="020B0604020202020204" pitchFamily="34" charset="0"/>
                        </a:rPr>
                        <a:t>25,00</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393052489"/>
                  </a:ext>
                </a:extLst>
              </a:tr>
              <a:tr h="144043">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75282774"/>
                  </a:ext>
                </a:extLst>
              </a:tr>
              <a:tr h="156020">
                <a:tc gridSpan="3">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Beregningsgrundlag for budget</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da-DK"/>
                    </a:p>
                  </a:txBody>
                  <a:tcPr/>
                </a:tc>
                <a:tc hMerge="1">
                  <a:txBody>
                    <a:bodyPr/>
                    <a:lstStyle/>
                    <a:p>
                      <a:endParaRPr lang="da-DK"/>
                    </a:p>
                  </a:txBody>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w="12700" cap="flat" cmpd="sng" algn="ctr">
                      <a:solidFill>
                        <a:srgbClr val="0099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044847"/>
                  </a:ext>
                </a:extLst>
              </a:tr>
              <a:tr h="156020">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Antal medl.</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Kontingentsats</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Kontingent</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w="12700" cap="flat" cmpd="sng" algn="ctr">
                      <a:solidFill>
                        <a:srgbClr val="0099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23552720"/>
                  </a:ext>
                </a:extLst>
              </a:tr>
              <a:tr h="144043">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9538" marR="9538"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79034253"/>
                  </a:ext>
                </a:extLst>
              </a:tr>
              <a:tr h="147765">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Fraktion 1-2</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445</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3.420,00</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1.521.900,00</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640664299"/>
                  </a:ext>
                </a:extLst>
              </a:tr>
              <a:tr h="1560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Fraktion 4</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59</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300,00</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17.700,00</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w="12700" cap="flat" cmpd="sng" algn="ctr">
                      <a:solidFill>
                        <a:srgbClr val="0099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5962363"/>
                  </a:ext>
                </a:extLst>
              </a:tr>
              <a:tr h="16364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Total</a:t>
                      </a:r>
                      <a:endParaRPr lang="da-DK" sz="1000" kern="1400">
                        <a:ln>
                          <a:noFill/>
                        </a:ln>
                        <a:solidFill>
                          <a:srgbClr val="212120"/>
                        </a:solidFill>
                        <a:effectLst/>
                        <a:latin typeface="Times New Roman" panose="02020603050405020304" pitchFamily="18" charset="0"/>
                      </a:endParaRPr>
                    </a:p>
                  </a:txBody>
                  <a:tcPr marL="9538" marR="9538" marT="9538" marB="0" anchor="b">
                    <a:lnL w="12700" cap="flat" cmpd="sng" algn="ctr">
                      <a:solidFill>
                        <a:srgbClr val="0099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9900"/>
                      </a:solidFill>
                      <a:prstDash val="solid"/>
                      <a:round/>
                      <a:headEnd type="none" w="med" len="med"/>
                      <a:tailEnd type="none" w="med" len="med"/>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499</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w="6350" cap="flat" cmpd="sng" algn="ctr">
                      <a:solidFill>
                        <a:srgbClr val="000000"/>
                      </a:solidFill>
                      <a:prstDash val="solid"/>
                      <a:round/>
                      <a:headEnd type="none" w="med" len="med"/>
                      <a:tailEnd type="none" w="med" len="med"/>
                    </a:lnT>
                    <a:lnB w="12700" cap="flat" cmpd="sng" algn="ctr">
                      <a:solidFill>
                        <a:srgbClr val="009900"/>
                      </a:solidFill>
                      <a:prstDash val="solid"/>
                      <a:round/>
                      <a:headEnd type="none" w="med" len="med"/>
                      <a:tailEnd type="none" w="med" len="med"/>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9538" marR="9538" marT="9538" marB="0" anchor="b">
                    <a:lnL>
                      <a:noFill/>
                    </a:lnL>
                    <a:lnR>
                      <a:noFill/>
                    </a:lnR>
                    <a:lnT w="6350" cap="flat" cmpd="sng" algn="ctr">
                      <a:solidFill>
                        <a:srgbClr val="000000"/>
                      </a:solidFill>
                      <a:prstDash val="solid"/>
                      <a:round/>
                      <a:headEnd type="none" w="med" len="med"/>
                      <a:tailEnd type="none" w="med" len="med"/>
                    </a:lnT>
                    <a:lnB w="12700" cap="flat" cmpd="sng" algn="ctr">
                      <a:solidFill>
                        <a:srgbClr val="009900"/>
                      </a:solidFill>
                      <a:prstDash val="solid"/>
                      <a:round/>
                      <a:headEnd type="none" w="med" len="med"/>
                      <a:tailEnd type="none" w="med" len="med"/>
                    </a:lnB>
                  </a:tcPr>
                </a:tc>
                <a:tc>
                  <a:txBody>
                    <a:bodyPr/>
                    <a:lstStyle/>
                    <a:p>
                      <a:pPr marR="0" indent="0" algn="r" rtl="0">
                        <a:spcBef>
                          <a:spcPts val="0"/>
                        </a:spcBef>
                        <a:spcAft>
                          <a:spcPts val="1400"/>
                        </a:spcAft>
                      </a:pPr>
                      <a:r>
                        <a:rPr lang="da-DK" sz="1000" kern="1400" dirty="0">
                          <a:ln>
                            <a:noFill/>
                          </a:ln>
                          <a:solidFill>
                            <a:srgbClr val="000000"/>
                          </a:solidFill>
                          <a:effectLst/>
                          <a:latin typeface="Arial" panose="020B0604020202020204" pitchFamily="34" charset="0"/>
                        </a:rPr>
                        <a:t>1.539.600,00</a:t>
                      </a:r>
                      <a:endParaRPr lang="da-DK" sz="1000" kern="1400" dirty="0">
                        <a:ln>
                          <a:noFill/>
                        </a:ln>
                        <a:solidFill>
                          <a:srgbClr val="212120"/>
                        </a:solidFill>
                        <a:effectLst/>
                        <a:latin typeface="Times New Roman" panose="02020603050405020304" pitchFamily="18" charset="0"/>
                      </a:endParaRPr>
                    </a:p>
                  </a:txBody>
                  <a:tcPr marL="9538" marR="9538" marT="9538" marB="0" anchor="b">
                    <a:lnL>
                      <a:noFill/>
                    </a:lnL>
                    <a:lnR w="12700" cap="flat" cmpd="sng" algn="ctr">
                      <a:solidFill>
                        <a:srgbClr val="0099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9900"/>
                      </a:solidFill>
                      <a:prstDash val="solid"/>
                      <a:round/>
                      <a:headEnd type="none" w="med" len="med"/>
                      <a:tailEnd type="none" w="med" len="med"/>
                    </a:lnB>
                  </a:tcPr>
                </a:tc>
                <a:extLst>
                  <a:ext uri="{0D108BD9-81ED-4DB2-BD59-A6C34878D82A}">
                    <a16:rowId xmlns:a16="http://schemas.microsoft.com/office/drawing/2014/main" val="1216401012"/>
                  </a:ext>
                </a:extLst>
              </a:tr>
            </a:tbl>
          </a:graphicData>
        </a:graphic>
      </p:graphicFrame>
      <p:sp>
        <p:nvSpPr>
          <p:cNvPr id="11" name="Control 1">
            <a:extLst>
              <a:ext uri="{FF2B5EF4-FFF2-40B4-BE49-F238E27FC236}">
                <a16:creationId xmlns:a16="http://schemas.microsoft.com/office/drawing/2014/main" id="{942DE9D3-653D-5B6B-6D0F-2BCBC141015C}"/>
              </a:ext>
            </a:extLst>
          </p:cNvPr>
          <p:cNvSpPr>
            <a:spLocks noChangeArrowheads="1" noChangeShapeType="1"/>
          </p:cNvSpPr>
          <p:nvPr/>
        </p:nvSpPr>
        <p:spPr bwMode="auto">
          <a:xfrm>
            <a:off x="588877" y="6852512"/>
            <a:ext cx="3460750" cy="2073275"/>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da-DK"/>
          </a:p>
        </p:txBody>
      </p:sp>
      <p:graphicFrame>
        <p:nvGraphicFramePr>
          <p:cNvPr id="17" name="Tabel 16">
            <a:extLst>
              <a:ext uri="{FF2B5EF4-FFF2-40B4-BE49-F238E27FC236}">
                <a16:creationId xmlns:a16="http://schemas.microsoft.com/office/drawing/2014/main" id="{4F20DF87-6FBD-6CBE-AC0C-A5237E5AEE68}"/>
              </a:ext>
            </a:extLst>
          </p:cNvPr>
          <p:cNvGraphicFramePr>
            <a:graphicFrameLocks noGrp="1"/>
          </p:cNvGraphicFramePr>
          <p:nvPr>
            <p:extLst>
              <p:ext uri="{D42A27DB-BD31-4B8C-83A1-F6EECF244321}">
                <p14:modId xmlns:p14="http://schemas.microsoft.com/office/powerpoint/2010/main" val="458701330"/>
              </p:ext>
            </p:extLst>
          </p:nvPr>
        </p:nvGraphicFramePr>
        <p:xfrm>
          <a:off x="4440668" y="1628809"/>
          <a:ext cx="3460241" cy="5099974"/>
        </p:xfrm>
        <a:graphic>
          <a:graphicData uri="http://schemas.openxmlformats.org/drawingml/2006/table">
            <a:tbl>
              <a:tblPr/>
              <a:tblGrid>
                <a:gridCol w="1682232">
                  <a:extLst>
                    <a:ext uri="{9D8B030D-6E8A-4147-A177-3AD203B41FA5}">
                      <a16:colId xmlns:a16="http://schemas.microsoft.com/office/drawing/2014/main" val="848751205"/>
                    </a:ext>
                  </a:extLst>
                </a:gridCol>
                <a:gridCol w="167707">
                  <a:extLst>
                    <a:ext uri="{9D8B030D-6E8A-4147-A177-3AD203B41FA5}">
                      <a16:colId xmlns:a16="http://schemas.microsoft.com/office/drawing/2014/main" val="3313144174"/>
                    </a:ext>
                  </a:extLst>
                </a:gridCol>
                <a:gridCol w="759332">
                  <a:extLst>
                    <a:ext uri="{9D8B030D-6E8A-4147-A177-3AD203B41FA5}">
                      <a16:colId xmlns:a16="http://schemas.microsoft.com/office/drawing/2014/main" val="3962387090"/>
                    </a:ext>
                  </a:extLst>
                </a:gridCol>
                <a:gridCol w="850970">
                  <a:extLst>
                    <a:ext uri="{9D8B030D-6E8A-4147-A177-3AD203B41FA5}">
                      <a16:colId xmlns:a16="http://schemas.microsoft.com/office/drawing/2014/main" val="577529974"/>
                    </a:ext>
                  </a:extLst>
                </a:gridCol>
              </a:tblGrid>
              <a:tr h="287624">
                <a:tc>
                  <a:txBody>
                    <a:bodyPr/>
                    <a:lstStyle/>
                    <a:p>
                      <a:pPr marR="0" indent="0" algn="l" rtl="0">
                        <a:spcBef>
                          <a:spcPts val="0"/>
                        </a:spcBef>
                        <a:spcAft>
                          <a:spcPts val="1400"/>
                        </a:spcAft>
                      </a:pPr>
                      <a:r>
                        <a:rPr lang="da-DK" sz="1000" b="1" kern="1400" dirty="0">
                          <a:ln>
                            <a:noFill/>
                          </a:ln>
                          <a:solidFill>
                            <a:srgbClr val="000000"/>
                          </a:solidFill>
                          <a:effectLst/>
                          <a:latin typeface="Arial" panose="020B0604020202020204" pitchFamily="34" charset="0"/>
                        </a:rPr>
                        <a:t>BUDGETFORSLAG 2025</a:t>
                      </a:r>
                      <a:endParaRPr lang="da-DK" sz="1000" kern="1400" dirty="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w="12700" cap="flat" cmpd="sng" algn="ctr">
                      <a:solidFill>
                        <a:srgbClr val="009900"/>
                      </a:solidFill>
                      <a:prstDash val="solid"/>
                      <a:round/>
                      <a:headEnd type="none" w="med" len="med"/>
                      <a:tailEnd type="none" w="med" len="med"/>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w="12700" cap="flat" cmpd="sng" algn="ctr">
                      <a:solidFill>
                        <a:srgbClr val="009900"/>
                      </a:solidFill>
                      <a:prstDash val="solid"/>
                      <a:round/>
                      <a:headEnd type="none" w="med" len="med"/>
                      <a:tailEnd type="none" w="med" len="med"/>
                    </a:lnT>
                    <a:lnB>
                      <a:noFill/>
                    </a:lnB>
                  </a:tcPr>
                </a:tc>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Budget 2025</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w="12700" cap="flat" cmpd="sng" algn="ctr">
                      <a:solidFill>
                        <a:srgbClr val="009900"/>
                      </a:solidFill>
                      <a:prstDash val="solid"/>
                      <a:round/>
                      <a:headEnd type="none" w="med" len="med"/>
                      <a:tailEnd type="none" w="med" len="med"/>
                    </a:lnT>
                    <a:lnB>
                      <a:noFill/>
                    </a:lnB>
                  </a:tcPr>
                </a:tc>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Budget 2024</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a:noFill/>
                    </a:lnB>
                  </a:tcPr>
                </a:tc>
                <a:extLst>
                  <a:ext uri="{0D108BD9-81ED-4DB2-BD59-A6C34878D82A}">
                    <a16:rowId xmlns:a16="http://schemas.microsoft.com/office/drawing/2014/main" val="454821254"/>
                  </a:ext>
                </a:extLst>
              </a:tr>
              <a:tr h="157390">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ct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ct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ct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3450196"/>
                  </a:ext>
                </a:extLst>
              </a:tr>
              <a:tr h="157390">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Kredskassen</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ct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ct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4143591574"/>
                  </a:ext>
                </a:extLst>
              </a:tr>
              <a:tr h="157390">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Indtægter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705321724"/>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Kredskontingent</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1.539.600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1.522.500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890297348"/>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Øvrige indtægter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280.000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280.000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718474446"/>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Indtægter ialt</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1.819.600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1.802.500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077030011"/>
                  </a:ext>
                </a:extLst>
              </a:tr>
              <a:tr h="157390">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007083886"/>
                  </a:ext>
                </a:extLst>
              </a:tr>
              <a:tr h="157390">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Udgifter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655791262"/>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Styrelsesudgifter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1.417.035</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1.383.590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996895156"/>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TR/AMR aktiviteter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593660947"/>
                  </a:ext>
                </a:extLst>
              </a:tr>
              <a:tr h="287624">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Kredsstyrelsens aktiviteter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4074396096"/>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Faglige klubber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611748668"/>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Pensionistaktiviteter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18.000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18.000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973523369"/>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Kongresser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064505790"/>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Generalforsamling</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343534807"/>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Medlemsaktiviteter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981227258"/>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TR kurser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80.000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80.000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4122198415"/>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Kredsstyrelsens kurser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759332933"/>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Administration</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70.000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80.000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128610903"/>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Kredsblad/Hjemmeside</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3.000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946595599"/>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Hovedstaden Øst</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900243346"/>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Revision</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277067959"/>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Lærernes Hus</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047247407"/>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Hensættelser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930387803"/>
                  </a:ext>
                </a:extLst>
              </a:tr>
              <a:tr h="157390">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Udgifter ialt</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1.847.035</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1.821.590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60504099"/>
                  </a:ext>
                </a:extLst>
              </a:tr>
              <a:tr h="15739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Kredskassen før renter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-27.435</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-19.090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18961229"/>
                  </a:ext>
                </a:extLst>
              </a:tr>
              <a:tr h="287624">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Udbytte og renteindtægter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7.000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939288871"/>
                  </a:ext>
                </a:extLst>
              </a:tr>
              <a:tr h="157390">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Årets resultat</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w="12700" cap="flat" cmpd="sng" algn="ctr">
                      <a:solidFill>
                        <a:srgbClr val="009900"/>
                      </a:solidFill>
                      <a:prstDash val="solid"/>
                      <a:round/>
                      <a:headEnd type="none" w="med" len="med"/>
                      <a:tailEnd type="none" w="med" len="med"/>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w="12700" cap="flat" cmpd="sng" algn="ctr">
                      <a:solidFill>
                        <a:srgbClr val="009900"/>
                      </a:solidFill>
                      <a:prstDash val="solid"/>
                      <a:round/>
                      <a:headEnd type="none" w="med" len="med"/>
                      <a:tailEnd type="none" w="med" len="med"/>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-20.435</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w="12700" cap="flat" cmpd="sng" algn="ctr">
                      <a:solidFill>
                        <a:srgbClr val="009900"/>
                      </a:solidFill>
                      <a:prstDash val="solid"/>
                      <a:round/>
                      <a:headEnd type="none" w="med" len="med"/>
                      <a:tailEnd type="none" w="med" len="med"/>
                    </a:lnB>
                  </a:tcPr>
                </a:tc>
                <a:tc>
                  <a:txBody>
                    <a:bodyPr/>
                    <a:lstStyle/>
                    <a:p>
                      <a:pPr marR="0" indent="0" algn="r" rtl="0">
                        <a:spcBef>
                          <a:spcPts val="0"/>
                        </a:spcBef>
                        <a:spcAft>
                          <a:spcPts val="1400"/>
                        </a:spcAft>
                      </a:pPr>
                      <a:r>
                        <a:rPr lang="da-DK" sz="1000" b="1" kern="1400" dirty="0">
                          <a:ln>
                            <a:noFill/>
                          </a:ln>
                          <a:solidFill>
                            <a:srgbClr val="000000"/>
                          </a:solidFill>
                          <a:effectLst/>
                          <a:latin typeface="Arial" panose="020B0604020202020204" pitchFamily="34" charset="0"/>
                        </a:rPr>
                        <a:t>-17.090</a:t>
                      </a:r>
                      <a:endParaRPr lang="da-DK" sz="1000" kern="1400" dirty="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w="12700" cap="flat" cmpd="sng" algn="ctr">
                      <a:solidFill>
                        <a:srgbClr val="009900"/>
                      </a:solidFill>
                      <a:prstDash val="solid"/>
                      <a:round/>
                      <a:headEnd type="none" w="med" len="med"/>
                      <a:tailEnd type="none" w="med" len="med"/>
                    </a:lnB>
                  </a:tcPr>
                </a:tc>
                <a:extLst>
                  <a:ext uri="{0D108BD9-81ED-4DB2-BD59-A6C34878D82A}">
                    <a16:rowId xmlns:a16="http://schemas.microsoft.com/office/drawing/2014/main" val="784282161"/>
                  </a:ext>
                </a:extLst>
              </a:tr>
            </a:tbl>
          </a:graphicData>
        </a:graphic>
      </p:graphicFrame>
      <p:sp>
        <p:nvSpPr>
          <p:cNvPr id="26" name="Control 2">
            <a:extLst>
              <a:ext uri="{FF2B5EF4-FFF2-40B4-BE49-F238E27FC236}">
                <a16:creationId xmlns:a16="http://schemas.microsoft.com/office/drawing/2014/main" id="{1698E5CC-42F9-BFF6-FCB5-846D81FD89F1}"/>
              </a:ext>
            </a:extLst>
          </p:cNvPr>
          <p:cNvSpPr>
            <a:spLocks noChangeArrowheads="1" noChangeShapeType="1"/>
          </p:cNvSpPr>
          <p:nvPr/>
        </p:nvSpPr>
        <p:spPr bwMode="auto">
          <a:xfrm>
            <a:off x="972271" y="3246357"/>
            <a:ext cx="4131171" cy="5850098"/>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da-DK"/>
          </a:p>
        </p:txBody>
      </p:sp>
    </p:spTree>
    <p:extLst>
      <p:ext uri="{BB962C8B-B14F-4D97-AF65-F5344CB8AC3E}">
        <p14:creationId xmlns:p14="http://schemas.microsoft.com/office/powerpoint/2010/main" val="924391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647" y="228600"/>
            <a:ext cx="8359039" cy="990600"/>
          </a:xfrm>
        </p:spPr>
        <p:txBody>
          <a:bodyPr>
            <a:normAutofit/>
          </a:bodyPr>
          <a:lstStyle/>
          <a:p>
            <a:r>
              <a:rPr lang="da-DK" dirty="0"/>
              <a:t>GF 24, punkt 6: Budget 2025 </a:t>
            </a:r>
            <a:r>
              <a:rPr lang="da-DK" sz="1600" dirty="0"/>
              <a:t>Særlig Fond</a:t>
            </a:r>
            <a:endParaRPr lang="da-DK" dirty="0"/>
          </a:p>
        </p:txBody>
      </p:sp>
      <p:pic>
        <p:nvPicPr>
          <p:cNvPr id="4" name="Billede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8392700" y="5978429"/>
            <a:ext cx="578987" cy="605404"/>
          </a:xfrm>
          <a:prstGeom prst="rect">
            <a:avLst/>
          </a:prstGeom>
        </p:spPr>
      </p:pic>
      <p:sp>
        <p:nvSpPr>
          <p:cNvPr id="6" name="Control 1"/>
          <p:cNvSpPr>
            <a:spLocks noChangeArrowheads="1" noChangeShapeType="1"/>
          </p:cNvSpPr>
          <p:nvPr/>
        </p:nvSpPr>
        <p:spPr bwMode="auto">
          <a:xfrm>
            <a:off x="11523663" y="2574925"/>
            <a:ext cx="3162300" cy="55721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8" name="Control 1"/>
          <p:cNvSpPr>
            <a:spLocks noChangeArrowheads="1" noChangeShapeType="1"/>
          </p:cNvSpPr>
          <p:nvPr/>
        </p:nvSpPr>
        <p:spPr bwMode="auto">
          <a:xfrm>
            <a:off x="14878050" y="2840038"/>
            <a:ext cx="2997200" cy="360521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0" name="Control 2"/>
          <p:cNvSpPr>
            <a:spLocks noChangeArrowheads="1" noChangeShapeType="1"/>
          </p:cNvSpPr>
          <p:nvPr/>
        </p:nvSpPr>
        <p:spPr bwMode="auto">
          <a:xfrm>
            <a:off x="14887575" y="6584950"/>
            <a:ext cx="2986088" cy="3802063"/>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1" name="Control 1"/>
          <p:cNvSpPr>
            <a:spLocks noChangeArrowheads="1" noChangeShapeType="1"/>
          </p:cNvSpPr>
          <p:nvPr/>
        </p:nvSpPr>
        <p:spPr bwMode="auto">
          <a:xfrm>
            <a:off x="3508375" y="3808413"/>
            <a:ext cx="3600450" cy="231775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7" name="Control 1"/>
          <p:cNvSpPr>
            <a:spLocks noChangeArrowheads="1" noChangeShapeType="1"/>
          </p:cNvSpPr>
          <p:nvPr/>
        </p:nvSpPr>
        <p:spPr bwMode="auto">
          <a:xfrm>
            <a:off x="3929063" y="6592888"/>
            <a:ext cx="2924175" cy="4467225"/>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4" name="Control 2"/>
          <p:cNvSpPr>
            <a:spLocks noChangeArrowheads="1" noChangeShapeType="1"/>
          </p:cNvSpPr>
          <p:nvPr/>
        </p:nvSpPr>
        <p:spPr bwMode="auto">
          <a:xfrm>
            <a:off x="7296150" y="8237538"/>
            <a:ext cx="3030538" cy="1249362"/>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6" name="Control 3"/>
          <p:cNvSpPr>
            <a:spLocks noChangeArrowheads="1" noChangeShapeType="1"/>
          </p:cNvSpPr>
          <p:nvPr/>
        </p:nvSpPr>
        <p:spPr bwMode="auto">
          <a:xfrm>
            <a:off x="3681413" y="12984163"/>
            <a:ext cx="2932112" cy="8382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2" name="Control 1"/>
          <p:cNvSpPr>
            <a:spLocks noChangeArrowheads="1" noChangeShapeType="1"/>
          </p:cNvSpPr>
          <p:nvPr/>
        </p:nvSpPr>
        <p:spPr bwMode="auto">
          <a:xfrm>
            <a:off x="7307263" y="8636000"/>
            <a:ext cx="3021012" cy="333375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9" name="Control 1"/>
          <p:cNvSpPr>
            <a:spLocks noChangeArrowheads="1" noChangeShapeType="1"/>
          </p:cNvSpPr>
          <p:nvPr/>
        </p:nvSpPr>
        <p:spPr bwMode="auto">
          <a:xfrm>
            <a:off x="7307263" y="8326438"/>
            <a:ext cx="3021012" cy="3138487"/>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3" name="Control 1"/>
          <p:cNvSpPr>
            <a:spLocks noChangeArrowheads="1" noChangeShapeType="1"/>
          </p:cNvSpPr>
          <p:nvPr/>
        </p:nvSpPr>
        <p:spPr bwMode="auto">
          <a:xfrm>
            <a:off x="7307263" y="8326438"/>
            <a:ext cx="3021012" cy="313055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5" name="Control 1">
            <a:extLst>
              <a:ext uri="{FF2B5EF4-FFF2-40B4-BE49-F238E27FC236}">
                <a16:creationId xmlns:a16="http://schemas.microsoft.com/office/drawing/2014/main" id="{5555AE55-D705-452F-A32F-6736857DF434}"/>
              </a:ext>
            </a:extLst>
          </p:cNvPr>
          <p:cNvSpPr>
            <a:spLocks noChangeArrowheads="1" noChangeShapeType="1"/>
          </p:cNvSpPr>
          <p:nvPr/>
        </p:nvSpPr>
        <p:spPr bwMode="auto">
          <a:xfrm>
            <a:off x="6883999" y="8151499"/>
            <a:ext cx="3858263" cy="3791163"/>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da-DK"/>
          </a:p>
        </p:txBody>
      </p:sp>
      <p:sp>
        <p:nvSpPr>
          <p:cNvPr id="17" name="Control 1">
            <a:extLst>
              <a:ext uri="{FF2B5EF4-FFF2-40B4-BE49-F238E27FC236}">
                <a16:creationId xmlns:a16="http://schemas.microsoft.com/office/drawing/2014/main" id="{B05EBA7B-A989-827E-724D-5F5AA689E6FB}"/>
              </a:ext>
            </a:extLst>
          </p:cNvPr>
          <p:cNvSpPr>
            <a:spLocks noChangeArrowheads="1" noChangeShapeType="1"/>
          </p:cNvSpPr>
          <p:nvPr/>
        </p:nvSpPr>
        <p:spPr bwMode="auto">
          <a:xfrm>
            <a:off x="2933700" y="3990975"/>
            <a:ext cx="3443288" cy="3074988"/>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da-DK"/>
          </a:p>
        </p:txBody>
      </p:sp>
      <p:graphicFrame>
        <p:nvGraphicFramePr>
          <p:cNvPr id="18" name="Tabel 17">
            <a:extLst>
              <a:ext uri="{FF2B5EF4-FFF2-40B4-BE49-F238E27FC236}">
                <a16:creationId xmlns:a16="http://schemas.microsoft.com/office/drawing/2014/main" id="{FDEF6CA9-6C81-8E55-D6DA-A5BA358ACAAC}"/>
              </a:ext>
            </a:extLst>
          </p:cNvPr>
          <p:cNvGraphicFramePr>
            <a:graphicFrameLocks noGrp="1"/>
          </p:cNvGraphicFramePr>
          <p:nvPr>
            <p:extLst>
              <p:ext uri="{D42A27DB-BD31-4B8C-83A1-F6EECF244321}">
                <p14:modId xmlns:p14="http://schemas.microsoft.com/office/powerpoint/2010/main" val="3737773662"/>
              </p:ext>
            </p:extLst>
          </p:nvPr>
        </p:nvGraphicFramePr>
        <p:xfrm>
          <a:off x="2791101" y="1922050"/>
          <a:ext cx="3822425" cy="3595180"/>
        </p:xfrm>
        <a:graphic>
          <a:graphicData uri="http://schemas.openxmlformats.org/drawingml/2006/table">
            <a:tbl>
              <a:tblPr/>
              <a:tblGrid>
                <a:gridCol w="1872050">
                  <a:extLst>
                    <a:ext uri="{9D8B030D-6E8A-4147-A177-3AD203B41FA5}">
                      <a16:colId xmlns:a16="http://schemas.microsoft.com/office/drawing/2014/main" val="198474372"/>
                    </a:ext>
                  </a:extLst>
                </a:gridCol>
                <a:gridCol w="169157">
                  <a:extLst>
                    <a:ext uri="{9D8B030D-6E8A-4147-A177-3AD203B41FA5}">
                      <a16:colId xmlns:a16="http://schemas.microsoft.com/office/drawing/2014/main" val="465875919"/>
                    </a:ext>
                  </a:extLst>
                </a:gridCol>
                <a:gridCol w="853648">
                  <a:extLst>
                    <a:ext uri="{9D8B030D-6E8A-4147-A177-3AD203B41FA5}">
                      <a16:colId xmlns:a16="http://schemas.microsoft.com/office/drawing/2014/main" val="2406575180"/>
                    </a:ext>
                  </a:extLst>
                </a:gridCol>
                <a:gridCol w="927570">
                  <a:extLst>
                    <a:ext uri="{9D8B030D-6E8A-4147-A177-3AD203B41FA5}">
                      <a16:colId xmlns:a16="http://schemas.microsoft.com/office/drawing/2014/main" val="3627403525"/>
                    </a:ext>
                  </a:extLst>
                </a:gridCol>
              </a:tblGrid>
              <a:tr h="189220">
                <a:tc>
                  <a:txBody>
                    <a:bodyPr/>
                    <a:lstStyle/>
                    <a:p>
                      <a:pPr marR="0" indent="0" algn="ctr" rtl="0">
                        <a:spcBef>
                          <a:spcPts val="0"/>
                        </a:spcBef>
                        <a:spcAft>
                          <a:spcPts val="1400"/>
                        </a:spcAft>
                      </a:pPr>
                      <a:r>
                        <a:rPr lang="da-DK" sz="1000" b="1" kern="1400" dirty="0">
                          <a:ln>
                            <a:noFill/>
                          </a:ln>
                          <a:solidFill>
                            <a:srgbClr val="000000"/>
                          </a:solidFill>
                          <a:effectLst/>
                          <a:latin typeface="Arial" panose="020B0604020202020204" pitchFamily="34" charset="0"/>
                        </a:rPr>
                        <a:t>Særlig Fond</a:t>
                      </a:r>
                      <a:endParaRPr lang="da-DK" sz="1000" kern="1400" dirty="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w="12700" cap="flat" cmpd="sng" algn="ctr">
                      <a:solidFill>
                        <a:srgbClr val="009900"/>
                      </a:solidFill>
                      <a:prstDash val="solid"/>
                      <a:round/>
                      <a:headEnd type="none" w="med" len="med"/>
                      <a:tailEnd type="none" w="med" len="med"/>
                    </a:lnT>
                    <a:lnB>
                      <a:noFill/>
                    </a:lnB>
                  </a:tcPr>
                </a:tc>
                <a:tc>
                  <a:txBody>
                    <a:bodyPr/>
                    <a:lstStyle/>
                    <a:p>
                      <a:pPr marR="0" indent="0" algn="ct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w="12700" cap="flat" cmpd="sng" algn="ctr">
                      <a:solidFill>
                        <a:srgbClr val="009900"/>
                      </a:solidFill>
                      <a:prstDash val="solid"/>
                      <a:round/>
                      <a:headEnd type="none" w="med" len="med"/>
                      <a:tailEnd type="none" w="med" len="med"/>
                    </a:lnT>
                    <a:lnB>
                      <a:noFill/>
                    </a:lnB>
                  </a:tcPr>
                </a:tc>
                <a:tc>
                  <a:txBody>
                    <a:bodyPr/>
                    <a:lstStyle/>
                    <a:p>
                      <a:pPr marR="0" indent="0" algn="ctr" rtl="0">
                        <a:spcBef>
                          <a:spcPts val="0"/>
                        </a:spcBef>
                        <a:spcAft>
                          <a:spcPts val="1400"/>
                        </a:spcAft>
                      </a:pPr>
                      <a:r>
                        <a:rPr lang="da-DK" sz="1000" b="1" kern="1400">
                          <a:ln>
                            <a:noFill/>
                          </a:ln>
                          <a:solidFill>
                            <a:srgbClr val="212120"/>
                          </a:solidFill>
                          <a:effectLst/>
                          <a:latin typeface="Arial" panose="020B0604020202020204" pitchFamily="34" charset="0"/>
                        </a:rPr>
                        <a:t>2025</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w="12700" cap="flat" cmpd="sng" algn="ctr">
                      <a:solidFill>
                        <a:srgbClr val="009900"/>
                      </a:solidFill>
                      <a:prstDash val="solid"/>
                      <a:round/>
                      <a:headEnd type="none" w="med" len="med"/>
                      <a:tailEnd type="none" w="med" len="med"/>
                    </a:lnT>
                    <a:lnB>
                      <a:noFill/>
                    </a:lnB>
                  </a:tcPr>
                </a:tc>
                <a:tc>
                  <a:txBody>
                    <a:bodyPr/>
                    <a:lstStyle/>
                    <a:p>
                      <a:pPr marR="0" indent="0" algn="ctr" rtl="0">
                        <a:spcBef>
                          <a:spcPts val="0"/>
                        </a:spcBef>
                        <a:spcAft>
                          <a:spcPts val="1400"/>
                        </a:spcAft>
                      </a:pPr>
                      <a:r>
                        <a:rPr lang="da-DK" sz="1000" b="1" kern="1400">
                          <a:ln>
                            <a:noFill/>
                          </a:ln>
                          <a:solidFill>
                            <a:srgbClr val="212120"/>
                          </a:solidFill>
                          <a:effectLst/>
                          <a:latin typeface="Arial" panose="020B0604020202020204" pitchFamily="34" charset="0"/>
                        </a:rPr>
                        <a:t>2024</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a:noFill/>
                    </a:lnB>
                  </a:tcPr>
                </a:tc>
                <a:extLst>
                  <a:ext uri="{0D108BD9-81ED-4DB2-BD59-A6C34878D82A}">
                    <a16:rowId xmlns:a16="http://schemas.microsoft.com/office/drawing/2014/main" val="995908426"/>
                  </a:ext>
                </a:extLst>
              </a:tr>
              <a:tr h="189220">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Indtægter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796476338"/>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Husleje</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362080384"/>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Renteindtægter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5168208"/>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Indtægter i alt </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677493731"/>
                  </a:ext>
                </a:extLst>
              </a:tr>
              <a:tr h="189220">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98774919"/>
                  </a:ext>
                </a:extLst>
              </a:tr>
              <a:tr h="189220">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Udgifter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a:noFill/>
                    </a:lnR>
                    <a:lnT>
                      <a:noFill/>
                    </a:lnT>
                    <a:lnB>
                      <a:noFill/>
                    </a:lnB>
                  </a:tcPr>
                </a:tc>
                <a:tc>
                  <a:txBody>
                    <a:bodyPr/>
                    <a:lstStyle/>
                    <a:p>
                      <a:pPr marR="0" indent="0" algn="l" rtl="0">
                        <a:spcBef>
                          <a:spcPts val="0"/>
                        </a:spcBef>
                        <a:spcAft>
                          <a:spcPts val="1400"/>
                        </a:spcAft>
                      </a:pPr>
                      <a:r>
                        <a:rPr lang="da-DK" sz="1000" kern="1400">
                          <a:ln>
                            <a:noFill/>
                          </a:ln>
                          <a:solidFill>
                            <a:srgbClr val="212120"/>
                          </a:solidFill>
                          <a:effectLst/>
                          <a:latin typeface="Times New Roman" panose="02020603050405020304" pitchFamily="18" charset="0"/>
                        </a:rPr>
                        <a:t> </a:t>
                      </a: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912122144"/>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Administration og revision</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23.000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23.000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733212903"/>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Varme</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18.000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22.000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098668316"/>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El</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7.000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300738821"/>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Rengøring</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16.000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16.000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728743515"/>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Bygningsforsikringer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6.000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667213870"/>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Have</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14.000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461040553"/>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Ejendomsskatter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51.000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46.000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3267351343"/>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Vedligeholdelse</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1549148383"/>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Øvrige udgifter</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1.000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704022143"/>
                  </a:ext>
                </a:extLst>
              </a:tr>
              <a:tr h="189220">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Hensættelse</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505245378"/>
                  </a:ext>
                </a:extLst>
              </a:tr>
              <a:tr h="189220">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Udgifter i alt</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a:noFill/>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a:noFill/>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145.000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a:noFill/>
                    </a:lnB>
                  </a:tcPr>
                </a:tc>
                <a:extLst>
                  <a:ext uri="{0D108BD9-81ED-4DB2-BD59-A6C34878D82A}">
                    <a16:rowId xmlns:a16="http://schemas.microsoft.com/office/drawing/2014/main" val="2956736176"/>
                  </a:ext>
                </a:extLst>
              </a:tr>
              <a:tr h="189220">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Årets resultat</a:t>
                      </a:r>
                      <a:endParaRPr lang="da-DK" sz="1000" kern="1400">
                        <a:ln>
                          <a:noFill/>
                        </a:ln>
                        <a:solidFill>
                          <a:srgbClr val="212120"/>
                        </a:solidFill>
                        <a:effectLst/>
                        <a:latin typeface="Times New Roman" panose="02020603050405020304" pitchFamily="18" charset="0"/>
                      </a:endParaRPr>
                    </a:p>
                  </a:txBody>
                  <a:tcPr marL="45530" marR="81534" marT="9538" marB="0" anchor="b">
                    <a:lnL w="12700" cap="flat" cmpd="sng" algn="ctr">
                      <a:solidFill>
                        <a:srgbClr val="009900"/>
                      </a:solidFill>
                      <a:prstDash val="solid"/>
                      <a:round/>
                      <a:headEnd type="none" w="med" len="med"/>
                      <a:tailEnd type="none" w="med" len="med"/>
                    </a:lnL>
                    <a:lnR>
                      <a:noFill/>
                    </a:lnR>
                    <a:lnT>
                      <a:noFill/>
                    </a:lnT>
                    <a:lnB w="12700" cap="flat" cmpd="sng" algn="ctr">
                      <a:solidFill>
                        <a:srgbClr val="009900"/>
                      </a:solidFill>
                      <a:prstDash val="solid"/>
                      <a:round/>
                      <a:headEnd type="none" w="med" len="med"/>
                      <a:tailEnd type="none" w="med" len="med"/>
                    </a:lnB>
                  </a:tcPr>
                </a:tc>
                <a:tc>
                  <a:txBody>
                    <a:bodyPr/>
                    <a:lstStyle/>
                    <a:p>
                      <a:pPr marR="0" indent="0" algn="l" rtl="0">
                        <a:spcBef>
                          <a:spcPts val="0"/>
                        </a:spcBef>
                        <a:spcAft>
                          <a:spcPts val="1400"/>
                        </a:spcAft>
                      </a:pPr>
                      <a:r>
                        <a:rPr lang="da-DK" sz="1000" b="1" kern="1400">
                          <a:ln>
                            <a:noFill/>
                          </a:ln>
                          <a:solidFill>
                            <a:srgbClr val="000000"/>
                          </a:solidFill>
                          <a:effectLst/>
                          <a:latin typeface="Arial" panose="020B0604020202020204" pitchFamily="34" charset="0"/>
                        </a:rPr>
                        <a:t> </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w="12700" cap="flat" cmpd="sng" algn="ctr">
                      <a:solidFill>
                        <a:srgbClr val="009900"/>
                      </a:solidFill>
                      <a:prstDash val="solid"/>
                      <a:round/>
                      <a:headEnd type="none" w="med" len="med"/>
                      <a:tailEnd type="none" w="med" len="med"/>
                    </a:lnB>
                  </a:tcPr>
                </a:tc>
                <a:tc>
                  <a:txBody>
                    <a:bodyPr/>
                    <a:lstStyle/>
                    <a:p>
                      <a:pPr marR="0" indent="0" algn="r" rtl="0">
                        <a:spcBef>
                          <a:spcPts val="0"/>
                        </a:spcBef>
                        <a:spcAft>
                          <a:spcPts val="1400"/>
                        </a:spcAft>
                      </a:pPr>
                      <a:r>
                        <a:rPr lang="da-DK" sz="1000" b="1" kern="1400">
                          <a:ln>
                            <a:noFill/>
                          </a:ln>
                          <a:solidFill>
                            <a:srgbClr val="000000"/>
                          </a:solidFill>
                          <a:effectLst/>
                          <a:latin typeface="Arial" panose="020B0604020202020204" pitchFamily="34" charset="0"/>
                        </a:rPr>
                        <a:t>0</a:t>
                      </a:r>
                      <a:endParaRPr lang="da-DK" sz="1000" kern="1400">
                        <a:ln>
                          <a:noFill/>
                        </a:ln>
                        <a:solidFill>
                          <a:srgbClr val="212120"/>
                        </a:solidFill>
                        <a:effectLst/>
                        <a:latin typeface="Times New Roman" panose="02020603050405020304" pitchFamily="18" charset="0"/>
                      </a:endParaRPr>
                    </a:p>
                  </a:txBody>
                  <a:tcPr marL="45530" marR="81534" marT="9538" marB="0" anchor="b">
                    <a:lnL>
                      <a:noFill/>
                    </a:lnL>
                    <a:lnR>
                      <a:noFill/>
                    </a:lnR>
                    <a:lnT>
                      <a:noFill/>
                    </a:lnT>
                    <a:lnB w="12700" cap="flat" cmpd="sng" algn="ctr">
                      <a:solidFill>
                        <a:srgbClr val="009900"/>
                      </a:solidFill>
                      <a:prstDash val="solid"/>
                      <a:round/>
                      <a:headEnd type="none" w="med" len="med"/>
                      <a:tailEnd type="none" w="med" len="med"/>
                    </a:lnB>
                  </a:tcPr>
                </a:tc>
                <a:tc>
                  <a:txBody>
                    <a:bodyPr/>
                    <a:lstStyle/>
                    <a:p>
                      <a:pPr marR="0" indent="0" algn="r" rtl="0">
                        <a:spcBef>
                          <a:spcPts val="0"/>
                        </a:spcBef>
                        <a:spcAft>
                          <a:spcPts val="1400"/>
                        </a:spcAft>
                      </a:pPr>
                      <a:r>
                        <a:rPr lang="da-DK" sz="1000" b="1" kern="1400" dirty="0">
                          <a:ln>
                            <a:noFill/>
                          </a:ln>
                          <a:solidFill>
                            <a:srgbClr val="000000"/>
                          </a:solidFill>
                          <a:effectLst/>
                          <a:latin typeface="Arial" panose="020B0604020202020204" pitchFamily="34" charset="0"/>
                        </a:rPr>
                        <a:t>0</a:t>
                      </a:r>
                      <a:endParaRPr lang="da-DK" sz="1000" kern="1400" dirty="0">
                        <a:ln>
                          <a:noFill/>
                        </a:ln>
                        <a:solidFill>
                          <a:srgbClr val="212120"/>
                        </a:solidFill>
                        <a:effectLst/>
                        <a:latin typeface="Times New Roman" panose="02020603050405020304" pitchFamily="18" charset="0"/>
                      </a:endParaRPr>
                    </a:p>
                  </a:txBody>
                  <a:tcPr marL="45530" marR="81534" marT="9538" marB="0" anchor="b">
                    <a:lnL>
                      <a:noFill/>
                    </a:lnL>
                    <a:lnR w="12700" cap="flat" cmpd="sng" algn="ctr">
                      <a:solidFill>
                        <a:srgbClr val="009900"/>
                      </a:solidFill>
                      <a:prstDash val="solid"/>
                      <a:round/>
                      <a:headEnd type="none" w="med" len="med"/>
                      <a:tailEnd type="none" w="med" len="med"/>
                    </a:lnR>
                    <a:lnT>
                      <a:noFill/>
                    </a:lnT>
                    <a:lnB w="12700" cap="flat" cmpd="sng" algn="ctr">
                      <a:solidFill>
                        <a:srgbClr val="009900"/>
                      </a:solidFill>
                      <a:prstDash val="solid"/>
                      <a:round/>
                      <a:headEnd type="none" w="med" len="med"/>
                      <a:tailEnd type="none" w="med" len="med"/>
                    </a:lnB>
                  </a:tcPr>
                </a:tc>
                <a:extLst>
                  <a:ext uri="{0D108BD9-81ED-4DB2-BD59-A6C34878D82A}">
                    <a16:rowId xmlns:a16="http://schemas.microsoft.com/office/drawing/2014/main" val="2787333068"/>
                  </a:ext>
                </a:extLst>
              </a:tr>
            </a:tbl>
          </a:graphicData>
        </a:graphic>
      </p:graphicFrame>
      <p:sp>
        <p:nvSpPr>
          <p:cNvPr id="19" name="Control 2">
            <a:extLst>
              <a:ext uri="{FF2B5EF4-FFF2-40B4-BE49-F238E27FC236}">
                <a16:creationId xmlns:a16="http://schemas.microsoft.com/office/drawing/2014/main" id="{ECE00AF7-A60E-424D-9A5E-09FF14E4486B}"/>
              </a:ext>
            </a:extLst>
          </p:cNvPr>
          <p:cNvSpPr>
            <a:spLocks noChangeArrowheads="1" noChangeShapeType="1"/>
          </p:cNvSpPr>
          <p:nvPr/>
        </p:nvSpPr>
        <p:spPr bwMode="auto">
          <a:xfrm>
            <a:off x="2933700" y="3990975"/>
            <a:ext cx="3443288" cy="3074988"/>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da-DK"/>
          </a:p>
        </p:txBody>
      </p:sp>
    </p:spTree>
    <p:extLst>
      <p:ext uri="{BB962C8B-B14F-4D97-AF65-F5344CB8AC3E}">
        <p14:creationId xmlns:p14="http://schemas.microsoft.com/office/powerpoint/2010/main" val="29124331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GF 24, punkt 7: Valg </a:t>
            </a:r>
          </a:p>
        </p:txBody>
      </p:sp>
      <p:sp>
        <p:nvSpPr>
          <p:cNvPr id="3" name="Pladsholder til indhold 2"/>
          <p:cNvSpPr>
            <a:spLocks noGrp="1"/>
          </p:cNvSpPr>
          <p:nvPr>
            <p:ph sz="quarter" idx="1"/>
          </p:nvPr>
        </p:nvSpPr>
        <p:spPr/>
        <p:txBody>
          <a:bodyPr>
            <a:normAutofit fontScale="92500" lnSpcReduction="10000"/>
          </a:bodyPr>
          <a:lstStyle/>
          <a:p>
            <a:pPr marL="0" lvl="0" indent="0">
              <a:buNone/>
              <a:tabLst>
                <a:tab pos="3060065" algn="ctr"/>
                <a:tab pos="6120130" algn="r"/>
              </a:tabLst>
            </a:pPr>
            <a:r>
              <a:rPr lang="da-DK"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da-DK" sz="1600" b="1" cap="none" dirty="0">
                <a:effectLst/>
                <a:latin typeface="Calibri" panose="020F0502020204030204" pitchFamily="34" charset="0"/>
                <a:ea typeface="Calibri" panose="020F0502020204030204" pitchFamily="34" charset="0"/>
                <a:cs typeface="Calibri" panose="020F0502020204030204" pitchFamily="34" charset="0"/>
              </a:rPr>
              <a:t>Valg – jvf. Hovedstyrelsens regler - i lige år af: </a:t>
            </a:r>
          </a:p>
          <a:p>
            <a:pPr marL="457200" lvl="1" indent="0">
              <a:buNone/>
              <a:tabLst>
                <a:tab pos="3060065" algn="ctr"/>
                <a:tab pos="6120130" algn="r"/>
              </a:tabLst>
            </a:pPr>
            <a:r>
              <a:rPr lang="da-DK" sz="1600" cap="none" dirty="0">
                <a:effectLst/>
                <a:latin typeface="Calibri" panose="020F0502020204030204" pitchFamily="34" charset="0"/>
                <a:ea typeface="Calibri" panose="020F0502020204030204" pitchFamily="34" charset="0"/>
                <a:cs typeface="Calibri" panose="020F0502020204030204" pitchFamily="34" charset="0"/>
              </a:rPr>
              <a:t>a. Valg af kredsens 1. kongresdelegerede, som samtidig er valg af kredsens formand. </a:t>
            </a:r>
          </a:p>
          <a:p>
            <a:pPr marL="457200" lvl="1" indent="0">
              <a:buNone/>
              <a:tabLst>
                <a:tab pos="3060065" algn="ctr"/>
                <a:tab pos="6120130" algn="r"/>
              </a:tabLst>
            </a:pP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Kandidat: Marianne </a:t>
            </a:r>
            <a:r>
              <a:rPr lang="da-DK" sz="1300" cap="none" dirty="0">
                <a:solidFill>
                  <a:srgbClr val="00B050"/>
                </a:solidFill>
                <a:latin typeface="Calibri" panose="020F0502020204030204" pitchFamily="34" charset="0"/>
                <a:ea typeface="Calibri" panose="020F0502020204030204" pitchFamily="34" charset="0"/>
                <a:cs typeface="Calibri" panose="020F0502020204030204" pitchFamily="34" charset="0"/>
              </a:rPr>
              <a:t>T</a:t>
            </a: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oftgaard (genopstiller)</a:t>
            </a:r>
          </a:p>
          <a:p>
            <a:pPr marL="457200" lvl="1" indent="0">
              <a:buNone/>
              <a:tabLst>
                <a:tab pos="3060065" algn="ctr"/>
                <a:tab pos="6120130" algn="r"/>
              </a:tabLst>
            </a:pPr>
            <a:r>
              <a:rPr lang="da-DK" sz="1600" cap="none" dirty="0">
                <a:latin typeface="Calibri" panose="020F0502020204030204" pitchFamily="34" charset="0"/>
                <a:ea typeface="Calibri" panose="020F0502020204030204" pitchFamily="34" charset="0"/>
                <a:cs typeface="Calibri" panose="020F0502020204030204" pitchFamily="34" charset="0"/>
              </a:rPr>
              <a:t>b. </a:t>
            </a:r>
            <a:r>
              <a:rPr lang="da-DK" sz="1600" cap="none" dirty="0">
                <a:effectLst/>
                <a:latin typeface="Calibri" panose="020F0502020204030204" pitchFamily="34" charset="0"/>
                <a:ea typeface="Calibri" panose="020F0502020204030204" pitchFamily="34" charset="0"/>
                <a:cs typeface="Calibri" panose="020F0502020204030204" pitchFamily="34" charset="0"/>
              </a:rPr>
              <a:t>Valg kredsens 2. kongresdelegerede, som samtidig er valg af næstformand. </a:t>
            </a:r>
          </a:p>
          <a:p>
            <a:pPr marL="457200" lvl="1" indent="0">
              <a:buNone/>
              <a:tabLst>
                <a:tab pos="3060065" algn="ctr"/>
                <a:tab pos="6120130" algn="r"/>
              </a:tabLst>
            </a:pP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Kandidat: </a:t>
            </a:r>
            <a:r>
              <a:rPr lang="da-DK" sz="1300" cap="none" dirty="0">
                <a:solidFill>
                  <a:srgbClr val="00B050"/>
                </a:solidFill>
                <a:latin typeface="Calibri" panose="020F0502020204030204" pitchFamily="34" charset="0"/>
                <a:ea typeface="Calibri" panose="020F0502020204030204" pitchFamily="34" charset="0"/>
                <a:cs typeface="Calibri" panose="020F0502020204030204" pitchFamily="34" charset="0"/>
              </a:rPr>
              <a:t>T</a:t>
            </a: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ine Friedrichsen (genopstiller)</a:t>
            </a:r>
          </a:p>
          <a:p>
            <a:pPr marL="457200" lvl="1" indent="0">
              <a:buNone/>
              <a:tabLst>
                <a:tab pos="3060065" algn="ctr"/>
                <a:tab pos="6120130" algn="r"/>
              </a:tabLst>
            </a:pPr>
            <a:r>
              <a:rPr lang="da-DK" sz="1600" cap="none" dirty="0">
                <a:effectLst/>
                <a:latin typeface="Calibri" panose="020F0502020204030204" pitchFamily="34" charset="0"/>
                <a:ea typeface="Calibri" panose="020F0502020204030204" pitchFamily="34" charset="0"/>
                <a:cs typeface="Calibri" panose="020F0502020204030204" pitchFamily="34" charset="0"/>
              </a:rPr>
              <a:t>c. Valg af kredskasserer – som er</a:t>
            </a:r>
            <a:r>
              <a:rPr lang="da-DK" sz="1600" cap="non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da-DK" sz="1600" cap="none" dirty="0">
                <a:effectLst/>
                <a:latin typeface="Calibri" panose="020F0502020204030204" pitchFamily="34" charset="0"/>
                <a:ea typeface="Calibri" panose="020F0502020204030204" pitchFamily="34" charset="0"/>
                <a:cs typeface="Calibri" panose="020F0502020204030204" pitchFamily="34" charset="0"/>
              </a:rPr>
              <a:t>suppleant til de 2 kongresdelegerede</a:t>
            </a:r>
          </a:p>
          <a:p>
            <a:pPr marL="457200" lvl="1" indent="0">
              <a:buNone/>
              <a:tabLst>
                <a:tab pos="3060065" algn="ctr"/>
                <a:tab pos="6120130" algn="r"/>
              </a:tabLst>
            </a:pP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Kandidat: </a:t>
            </a:r>
            <a:r>
              <a:rPr lang="da-DK" sz="1300" cap="none" dirty="0">
                <a:solidFill>
                  <a:srgbClr val="00B050"/>
                </a:solidFill>
                <a:latin typeface="Calibri" panose="020F0502020204030204" pitchFamily="34" charset="0"/>
                <a:ea typeface="Calibri" panose="020F0502020204030204" pitchFamily="34" charset="0"/>
                <a:cs typeface="Calibri" panose="020F0502020204030204" pitchFamily="34" charset="0"/>
              </a:rPr>
              <a:t>K</a:t>
            </a: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ikki Arnt </a:t>
            </a:r>
            <a:r>
              <a:rPr lang="da-DK" sz="1300" cap="none">
                <a:solidFill>
                  <a:srgbClr val="00B050"/>
                </a:solidFill>
                <a:effectLst/>
                <a:latin typeface="Calibri" panose="020F0502020204030204" pitchFamily="34" charset="0"/>
                <a:ea typeface="Calibri" panose="020F0502020204030204" pitchFamily="34" charset="0"/>
                <a:cs typeface="Calibri" panose="020F0502020204030204" pitchFamily="34" charset="0"/>
              </a:rPr>
              <a:t>(ny-opstiller</a:t>
            </a: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a:t>
            </a:r>
            <a:endParaRPr lang="da-DK" sz="1300" cap="none"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buNone/>
              <a:tabLst>
                <a:tab pos="3060065" algn="ctr"/>
                <a:tab pos="6120130" algn="r"/>
              </a:tabLst>
            </a:pPr>
            <a:r>
              <a:rPr lang="da-DK" sz="1600" cap="none" dirty="0">
                <a:effectLst/>
                <a:latin typeface="Calibri" panose="020F0502020204030204" pitchFamily="34" charset="0"/>
                <a:ea typeface="Calibri" panose="020F0502020204030204" pitchFamily="34" charset="0"/>
                <a:cs typeface="Calibri" panose="020F0502020204030204" pitchFamily="34" charset="0"/>
              </a:rPr>
              <a:t>d. Valg af faglig sekretær – som er suppleant til de 2 kongresdelegeret.</a:t>
            </a:r>
          </a:p>
          <a:p>
            <a:pPr marL="457200" lvl="1" indent="0">
              <a:buNone/>
              <a:tabLst>
                <a:tab pos="3060065" algn="ctr"/>
                <a:tab pos="6120130" algn="r"/>
              </a:tabLst>
            </a:pP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Kandidat: </a:t>
            </a:r>
            <a:r>
              <a:rPr lang="da-DK" sz="1300" cap="none" dirty="0">
                <a:solidFill>
                  <a:srgbClr val="00B050"/>
                </a:solidFill>
                <a:latin typeface="Calibri" panose="020F0502020204030204" pitchFamily="34" charset="0"/>
                <a:ea typeface="Calibri" panose="020F0502020204030204" pitchFamily="34" charset="0"/>
                <a:cs typeface="Calibri" panose="020F0502020204030204" pitchFamily="34" charset="0"/>
              </a:rPr>
              <a:t>F</a:t>
            </a: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lemming Gorm Madsen (genopstiller)</a:t>
            </a:r>
            <a:r>
              <a:rPr lang="da-DK" sz="1600" cap="none" dirty="0">
                <a:effectLst/>
                <a:latin typeface="Calibri" panose="020F0502020204030204" pitchFamily="34" charset="0"/>
                <a:ea typeface="Calibri" panose="020F0502020204030204" pitchFamily="34" charset="0"/>
                <a:cs typeface="Calibri" panose="020F0502020204030204" pitchFamily="34" charset="0"/>
              </a:rPr>
              <a:t>	</a:t>
            </a:r>
          </a:p>
          <a:p>
            <a:pPr marL="457200" lvl="1" indent="0">
              <a:spcBef>
                <a:spcPts val="0"/>
              </a:spcBef>
              <a:buNone/>
              <a:tabLst>
                <a:tab pos="3060065" algn="ctr"/>
                <a:tab pos="6120130" algn="r"/>
              </a:tabLst>
            </a:pPr>
            <a:r>
              <a:rPr lang="da-DK" sz="1600" i="1" cap="none" dirty="0">
                <a:effectLst/>
                <a:latin typeface="Calibri" panose="020F0502020204030204" pitchFamily="34" charset="0"/>
                <a:ea typeface="Calibri" panose="020F0502020204030204" pitchFamily="34" charset="0"/>
                <a:cs typeface="Calibri" panose="020F0502020204030204" pitchFamily="34" charset="0"/>
              </a:rPr>
              <a:t>e. Efter valg af kredskasserer og faglig sekretær vælger generalforsamlingen, hvem af de valgte,</a:t>
            </a:r>
          </a:p>
          <a:p>
            <a:pPr marL="457200" lvl="1" indent="0">
              <a:spcBef>
                <a:spcPts val="0"/>
              </a:spcBef>
              <a:buNone/>
              <a:tabLst>
                <a:tab pos="3060065" algn="ctr"/>
                <a:tab pos="6120130" algn="r"/>
              </a:tabLst>
            </a:pPr>
            <a:r>
              <a:rPr lang="da-DK" sz="1600" i="1" cap="none" dirty="0">
                <a:effectLst/>
                <a:latin typeface="Calibri" panose="020F0502020204030204" pitchFamily="34" charset="0"/>
                <a:ea typeface="Calibri" panose="020F0502020204030204" pitchFamily="34" charset="0"/>
                <a:cs typeface="Calibri" panose="020F0502020204030204" pitchFamily="34" charset="0"/>
              </a:rPr>
              <a:t>     der er hhv. Første- og </a:t>
            </a:r>
            <a:r>
              <a:rPr lang="da-DK" sz="1600" i="1" cap="none" dirty="0" err="1">
                <a:effectLst/>
                <a:latin typeface="Calibri" panose="020F0502020204030204" pitchFamily="34" charset="0"/>
                <a:ea typeface="Calibri" panose="020F0502020204030204" pitchFamily="34" charset="0"/>
                <a:cs typeface="Calibri" panose="020F0502020204030204" pitchFamily="34" charset="0"/>
              </a:rPr>
              <a:t>andensuppleant</a:t>
            </a:r>
            <a:endParaRPr lang="da-DK" sz="1600" i="1" cap="none"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buNone/>
              <a:tabLst>
                <a:tab pos="3060065" algn="ctr"/>
                <a:tab pos="6120130" algn="r"/>
              </a:tabLst>
            </a:pPr>
            <a:r>
              <a:rPr lang="da-DK" sz="1600" cap="none" dirty="0">
                <a:effectLst/>
                <a:latin typeface="Calibri" panose="020F0502020204030204" pitchFamily="34" charset="0"/>
                <a:ea typeface="Calibri" panose="020F0502020204030204" pitchFamily="34" charset="0"/>
                <a:cs typeface="Calibri" panose="020F0502020204030204" pitchFamily="34" charset="0"/>
              </a:rPr>
              <a:t>f. Valg af 2 medlemmer udenfor kredsstyrelsen som kritiske revisorer.</a:t>
            </a:r>
          </a:p>
          <a:p>
            <a:pPr marL="457200" lvl="1" indent="0">
              <a:buNone/>
              <a:tabLst>
                <a:tab pos="3060065" algn="ctr"/>
                <a:tab pos="6120130" algn="r"/>
              </a:tabLst>
            </a:pP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Kandidater: </a:t>
            </a:r>
            <a:r>
              <a:rPr lang="da-DK" sz="1300" cap="none" dirty="0">
                <a:solidFill>
                  <a:srgbClr val="00B050"/>
                </a:solidFill>
                <a:latin typeface="Calibri" panose="020F0502020204030204" pitchFamily="34" charset="0"/>
                <a:ea typeface="Calibri" panose="020F0502020204030204" pitchFamily="34" charset="0"/>
                <a:cs typeface="Calibri" panose="020F0502020204030204" pitchFamily="34" charset="0"/>
              </a:rPr>
              <a:t>A</a:t>
            </a: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nnemarie Jørgensen </a:t>
            </a:r>
            <a:r>
              <a:rPr lang="da-DK" sz="1300" i="1"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og</a:t>
            </a:r>
            <a:r>
              <a:rPr lang="da-DK" sz="1300" cap="non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Kim Sørensen (begge genopstiller)</a:t>
            </a:r>
          </a:p>
          <a:p>
            <a:pPr marL="457200" lvl="1" indent="0">
              <a:buNone/>
              <a:tabLst>
                <a:tab pos="3060065" algn="ctr"/>
                <a:tab pos="6120130" algn="r"/>
              </a:tabLst>
            </a:pPr>
            <a:r>
              <a:rPr lang="da-DK" sz="1600" cap="none" dirty="0">
                <a:effectLst/>
                <a:latin typeface="Calibri" panose="020F0502020204030204" pitchFamily="34" charset="0"/>
                <a:ea typeface="Calibri" panose="020F0502020204030204" pitchFamily="34" charset="0"/>
                <a:cs typeface="Calibri" panose="020F0502020204030204" pitchFamily="34" charset="0"/>
              </a:rPr>
              <a:t>g. Valg 1 revisorsuppleant udenfor kredsstyrelsen for de kritiske revisorer </a:t>
            </a:r>
          </a:p>
          <a:p>
            <a:pPr marL="457200" lvl="1" indent="0">
              <a:buNone/>
              <a:tabLst>
                <a:tab pos="3060065" algn="ctr"/>
                <a:tab pos="6120130" algn="r"/>
              </a:tabLst>
            </a:pPr>
            <a:r>
              <a:rPr lang="da-DK" sz="1300" cap="none" dirty="0">
                <a:solidFill>
                  <a:srgbClr val="00B050"/>
                </a:solidFill>
                <a:latin typeface="Calibri" panose="020F0502020204030204" pitchFamily="34" charset="0"/>
                <a:cs typeface="Calibri" panose="020F0502020204030204" pitchFamily="34" charset="0"/>
              </a:rPr>
              <a:t>     Kandidat: Niels Rasmussen (genopstiller)</a:t>
            </a:r>
          </a:p>
        </p:txBody>
      </p:sp>
    </p:spTree>
    <p:extLst>
      <p:ext uri="{BB962C8B-B14F-4D97-AF65-F5344CB8AC3E}">
        <p14:creationId xmlns:p14="http://schemas.microsoft.com/office/powerpoint/2010/main" val="13359200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DD8648-6277-9075-58E8-945C17D404E6}"/>
              </a:ext>
            </a:extLst>
          </p:cNvPr>
          <p:cNvSpPr>
            <a:spLocks noGrp="1"/>
          </p:cNvSpPr>
          <p:nvPr>
            <p:ph type="title"/>
          </p:nvPr>
        </p:nvSpPr>
        <p:spPr/>
        <p:txBody>
          <a:bodyPr/>
          <a:lstStyle/>
          <a:p>
            <a:r>
              <a:rPr lang="da-DK" dirty="0"/>
              <a:t>GF 24, punkt 8: EVT </a:t>
            </a:r>
          </a:p>
        </p:txBody>
      </p:sp>
      <p:sp>
        <p:nvSpPr>
          <p:cNvPr id="3" name="Pladsholder til indhold 2">
            <a:extLst>
              <a:ext uri="{FF2B5EF4-FFF2-40B4-BE49-F238E27FC236}">
                <a16:creationId xmlns:a16="http://schemas.microsoft.com/office/drawing/2014/main" id="{3D1A209B-2811-6A35-91E6-4D28CA292366}"/>
              </a:ext>
            </a:extLst>
          </p:cNvPr>
          <p:cNvSpPr>
            <a:spLocks noGrp="1"/>
          </p:cNvSpPr>
          <p:nvPr>
            <p:ph sz="quarter" idx="13"/>
          </p:nvPr>
        </p:nvSpPr>
        <p:spPr/>
        <p:txBody>
          <a:bodyPr/>
          <a:lstStyle/>
          <a:p>
            <a:r>
              <a:rPr lang="da-DK" cap="none" dirty="0">
                <a:latin typeface="Calibri" panose="020F0502020204030204" pitchFamily="34" charset="0"/>
                <a:cs typeface="Calibri" panose="020F0502020204030204" pitchFamily="34" charset="0"/>
              </a:rPr>
              <a:t>Punkter fra salen?</a:t>
            </a:r>
          </a:p>
          <a:p>
            <a:r>
              <a:rPr lang="da-DK" cap="none" dirty="0">
                <a:latin typeface="Calibri" panose="020F0502020204030204" pitchFamily="34" charset="0"/>
                <a:cs typeface="Calibri" panose="020F0502020204030204" pitchFamily="34" charset="0"/>
              </a:rPr>
              <a:t>Farvel</a:t>
            </a:r>
          </a:p>
          <a:p>
            <a:r>
              <a:rPr lang="da-DK" cap="none" dirty="0">
                <a:latin typeface="Calibri" panose="020F0502020204030204" pitchFamily="34" charset="0"/>
                <a:cs typeface="Calibri" panose="020F0502020204030204" pitchFamily="34" charset="0"/>
              </a:rPr>
              <a:t>Tak</a:t>
            </a:r>
          </a:p>
          <a:p>
            <a:r>
              <a:rPr lang="da-DK" cap="none" dirty="0">
                <a:latin typeface="Calibri" panose="020F0502020204030204" pitchFamily="34" charset="0"/>
                <a:cs typeface="Calibri" panose="020F0502020204030204" pitchFamily="34" charset="0"/>
              </a:rPr>
              <a:t>Praktisk</a:t>
            </a:r>
          </a:p>
        </p:txBody>
      </p:sp>
    </p:spTree>
    <p:extLst>
      <p:ext uri="{BB962C8B-B14F-4D97-AF65-F5344CB8AC3E}">
        <p14:creationId xmlns:p14="http://schemas.microsoft.com/office/powerpoint/2010/main" val="2950024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E29560-2948-4359-8FC6-B35B51CE86BD}"/>
              </a:ext>
            </a:extLst>
          </p:cNvPr>
          <p:cNvSpPr>
            <a:spLocks noGrp="1"/>
          </p:cNvSpPr>
          <p:nvPr>
            <p:ph type="title"/>
          </p:nvPr>
        </p:nvSpPr>
        <p:spPr/>
        <p:txBody>
          <a:bodyPr/>
          <a:lstStyle/>
          <a:p>
            <a:endParaRPr lang="da-DK"/>
          </a:p>
        </p:txBody>
      </p:sp>
      <p:sp>
        <p:nvSpPr>
          <p:cNvPr id="5" name="Pladsholder til indhold 4">
            <a:extLst>
              <a:ext uri="{FF2B5EF4-FFF2-40B4-BE49-F238E27FC236}">
                <a16:creationId xmlns:a16="http://schemas.microsoft.com/office/drawing/2014/main" id="{C7889CE9-CC8D-ADFC-1C0E-57678ED72AD5}"/>
              </a:ext>
            </a:extLst>
          </p:cNvPr>
          <p:cNvSpPr>
            <a:spLocks noGrp="1"/>
          </p:cNvSpPr>
          <p:nvPr>
            <p:ph sz="quarter" idx="1"/>
          </p:nvPr>
        </p:nvSpPr>
        <p:spPr>
          <a:xfrm>
            <a:off x="612648" y="1628800"/>
            <a:ext cx="8153400" cy="4495800"/>
          </a:xfrm>
        </p:spPr>
        <p:txBody>
          <a:bodyPr>
            <a:normAutofit/>
          </a:bodyPr>
          <a:lstStyle/>
          <a:p>
            <a:pPr marL="457200" lvl="1" indent="0">
              <a:buNone/>
            </a:pPr>
            <a:r>
              <a:rPr lang="da-DK" b="0" i="0" cap="none" dirty="0">
                <a:solidFill>
                  <a:srgbClr val="253154"/>
                </a:solidFill>
                <a:effectLst/>
                <a:latin typeface="Rubik"/>
              </a:rPr>
              <a:t>Vil du møde de børn af vor tid som har fremtiden med</a:t>
            </a:r>
            <a:br>
              <a:rPr lang="da-DK" b="0" i="0" cap="none" dirty="0">
                <a:solidFill>
                  <a:srgbClr val="253154"/>
                </a:solidFill>
                <a:effectLst/>
                <a:latin typeface="Rubik"/>
              </a:rPr>
            </a:br>
            <a:r>
              <a:rPr lang="da-DK" b="0" i="0" cap="none" dirty="0">
                <a:solidFill>
                  <a:srgbClr val="253154"/>
                </a:solidFill>
                <a:effectLst/>
                <a:latin typeface="Rubik"/>
              </a:rPr>
              <a:t>i tro på at børnenes drøm kan </a:t>
            </a:r>
            <a:r>
              <a:rPr lang="da-DK" b="0" i="0" cap="none" dirty="0" err="1">
                <a:solidFill>
                  <a:srgbClr val="253154"/>
                </a:solidFill>
                <a:effectLst/>
                <a:latin typeface="Rubik"/>
              </a:rPr>
              <a:t>bli</a:t>
            </a:r>
            <a:r>
              <a:rPr lang="da-DK" b="0" i="0" cap="none" dirty="0">
                <a:solidFill>
                  <a:srgbClr val="253154"/>
                </a:solidFill>
                <a:effectLst/>
                <a:latin typeface="Rubik"/>
              </a:rPr>
              <a:t>’ virkelighed</a:t>
            </a:r>
            <a:br>
              <a:rPr lang="da-DK" b="0" i="0" cap="none" dirty="0">
                <a:solidFill>
                  <a:srgbClr val="253154"/>
                </a:solidFill>
                <a:effectLst/>
                <a:latin typeface="Rubik"/>
              </a:rPr>
            </a:br>
            <a:r>
              <a:rPr lang="da-DK" b="0" i="0" cap="none" dirty="0">
                <a:solidFill>
                  <a:srgbClr val="253154"/>
                </a:solidFill>
                <a:effectLst/>
                <a:latin typeface="Rubik"/>
              </a:rPr>
              <a:t>vil du søge den stærke syntese af fremtid og arv</a:t>
            </a:r>
            <a:br>
              <a:rPr lang="da-DK" b="0" i="0" cap="none" dirty="0">
                <a:solidFill>
                  <a:srgbClr val="253154"/>
                </a:solidFill>
                <a:effectLst/>
                <a:latin typeface="Rubik"/>
              </a:rPr>
            </a:br>
            <a:r>
              <a:rPr lang="da-DK" b="0" i="0" cap="none" dirty="0">
                <a:solidFill>
                  <a:srgbClr val="253154"/>
                </a:solidFill>
                <a:effectLst/>
                <a:latin typeface="Rubik"/>
              </a:rPr>
              <a:t>hvor ideernes flugt kan forenes med hverdagens krav</a:t>
            </a:r>
          </a:p>
          <a:p>
            <a:pPr marL="457200" lvl="1" indent="0">
              <a:buNone/>
            </a:pPr>
            <a:endParaRPr lang="da-DK" b="0" i="0" cap="none" dirty="0">
              <a:solidFill>
                <a:srgbClr val="253154"/>
              </a:solidFill>
              <a:effectLst/>
              <a:latin typeface="Rubik"/>
            </a:endParaRPr>
          </a:p>
          <a:p>
            <a:pPr marL="457200" lvl="1" indent="0">
              <a:buNone/>
            </a:pPr>
            <a:r>
              <a:rPr lang="da-DK" b="0" i="0" cap="none" dirty="0">
                <a:solidFill>
                  <a:srgbClr val="253154"/>
                </a:solidFill>
                <a:effectLst/>
                <a:latin typeface="Rubik"/>
              </a:rPr>
              <a:t>Der er meget som splitter i tiden og vejen er lang</a:t>
            </a:r>
            <a:br>
              <a:rPr lang="da-DK" b="0" i="0" cap="none" dirty="0">
                <a:solidFill>
                  <a:srgbClr val="253154"/>
                </a:solidFill>
                <a:effectLst/>
                <a:latin typeface="Rubik"/>
              </a:rPr>
            </a:br>
            <a:r>
              <a:rPr lang="da-DK" b="0" i="0" cap="none" dirty="0">
                <a:solidFill>
                  <a:srgbClr val="253154"/>
                </a:solidFill>
                <a:effectLst/>
                <a:latin typeface="Rubik"/>
              </a:rPr>
              <a:t>der er kræfter som truer selv arbejdets brusende sang</a:t>
            </a:r>
            <a:br>
              <a:rPr lang="da-DK" b="0" i="0" cap="none" dirty="0">
                <a:solidFill>
                  <a:srgbClr val="253154"/>
                </a:solidFill>
                <a:effectLst/>
                <a:latin typeface="Rubik"/>
              </a:rPr>
            </a:br>
            <a:r>
              <a:rPr lang="da-DK" b="0" i="0" cap="none" dirty="0">
                <a:solidFill>
                  <a:srgbClr val="253154"/>
                </a:solidFill>
                <a:effectLst/>
                <a:latin typeface="Rubik"/>
              </a:rPr>
              <a:t>i en brændende verden hvor mennesker sulter ihjel</a:t>
            </a:r>
            <a:br>
              <a:rPr lang="da-DK" b="0" i="0" cap="none" dirty="0">
                <a:solidFill>
                  <a:srgbClr val="253154"/>
                </a:solidFill>
                <a:effectLst/>
                <a:latin typeface="Rubik"/>
              </a:rPr>
            </a:br>
            <a:r>
              <a:rPr lang="da-DK" b="0" i="0" cap="none" dirty="0">
                <a:solidFill>
                  <a:srgbClr val="253154"/>
                </a:solidFill>
                <a:effectLst/>
                <a:latin typeface="Rubik"/>
              </a:rPr>
              <a:t>kan vi vise, vi alle har ansvar for </a:t>
            </a:r>
            <a:r>
              <a:rPr lang="da-DK" b="0" i="0" cap="none" dirty="0" err="1">
                <a:solidFill>
                  <a:srgbClr val="253154"/>
                </a:solidFill>
                <a:effectLst/>
                <a:latin typeface="Rubik"/>
              </a:rPr>
              <a:t>mer</a:t>
            </a:r>
            <a:r>
              <a:rPr lang="da-DK" b="0" i="0" cap="none" dirty="0">
                <a:solidFill>
                  <a:srgbClr val="253154"/>
                </a:solidFill>
                <a:effectLst/>
                <a:latin typeface="Rubik"/>
              </a:rPr>
              <a:t>’ end os selv</a:t>
            </a:r>
          </a:p>
          <a:p>
            <a:pPr marL="457200" lvl="1" indent="0">
              <a:buNone/>
            </a:pPr>
            <a:endParaRPr lang="da-DK" b="0" i="0" dirty="0">
              <a:solidFill>
                <a:srgbClr val="253154"/>
              </a:solidFill>
              <a:effectLst/>
              <a:latin typeface="Rubik"/>
            </a:endParaRPr>
          </a:p>
          <a:p>
            <a:endParaRPr lang="da-DK" dirty="0"/>
          </a:p>
        </p:txBody>
      </p:sp>
    </p:spTree>
    <p:extLst>
      <p:ext uri="{BB962C8B-B14F-4D97-AF65-F5344CB8AC3E}">
        <p14:creationId xmlns:p14="http://schemas.microsoft.com/office/powerpoint/2010/main" val="2148869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DE525-4E41-D890-D5F7-A5694AB87DF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F147F77-AF44-91EE-F806-FE18EF821A51}"/>
              </a:ext>
            </a:extLst>
          </p:cNvPr>
          <p:cNvSpPr>
            <a:spLocks noGrp="1"/>
          </p:cNvSpPr>
          <p:nvPr>
            <p:ph type="title"/>
          </p:nvPr>
        </p:nvSpPr>
        <p:spPr/>
        <p:txBody>
          <a:bodyPr/>
          <a:lstStyle/>
          <a:p>
            <a:endParaRPr lang="da-DK"/>
          </a:p>
        </p:txBody>
      </p:sp>
      <p:sp>
        <p:nvSpPr>
          <p:cNvPr id="5" name="Pladsholder til indhold 4">
            <a:extLst>
              <a:ext uri="{FF2B5EF4-FFF2-40B4-BE49-F238E27FC236}">
                <a16:creationId xmlns:a16="http://schemas.microsoft.com/office/drawing/2014/main" id="{0088822D-9648-F268-DFB3-63CB63A58951}"/>
              </a:ext>
            </a:extLst>
          </p:cNvPr>
          <p:cNvSpPr>
            <a:spLocks noGrp="1"/>
          </p:cNvSpPr>
          <p:nvPr>
            <p:ph sz="quarter" idx="1"/>
          </p:nvPr>
        </p:nvSpPr>
        <p:spPr>
          <a:xfrm>
            <a:off x="612648" y="1628800"/>
            <a:ext cx="8153400" cy="4495800"/>
          </a:xfrm>
        </p:spPr>
        <p:txBody>
          <a:bodyPr>
            <a:normAutofit/>
          </a:bodyPr>
          <a:lstStyle/>
          <a:p>
            <a:pPr marL="457200" lvl="1" indent="0">
              <a:buNone/>
            </a:pPr>
            <a:endParaRPr lang="da-DK" b="0" i="0" dirty="0">
              <a:solidFill>
                <a:srgbClr val="253154"/>
              </a:solidFill>
              <a:effectLst/>
              <a:latin typeface="Rubik"/>
            </a:endParaRPr>
          </a:p>
          <a:p>
            <a:pPr marL="457200" lvl="1" indent="0">
              <a:buNone/>
            </a:pPr>
            <a:r>
              <a:rPr lang="da-DK" sz="2000" b="0" i="0" cap="none" dirty="0">
                <a:solidFill>
                  <a:srgbClr val="253154"/>
                </a:solidFill>
                <a:effectLst/>
                <a:latin typeface="Rubik"/>
              </a:rPr>
              <a:t>Lad os glæde os over det udsyn, vort arbejde </a:t>
            </a:r>
            <a:r>
              <a:rPr lang="da-DK" sz="2000" b="0" i="0" cap="none" dirty="0" err="1">
                <a:solidFill>
                  <a:srgbClr val="253154"/>
                </a:solidFill>
                <a:effectLst/>
                <a:latin typeface="Rubik"/>
              </a:rPr>
              <a:t>gi’r</a:t>
            </a:r>
            <a:br>
              <a:rPr lang="da-DK" sz="2000" b="0" i="0" cap="none" dirty="0">
                <a:solidFill>
                  <a:srgbClr val="253154"/>
                </a:solidFill>
                <a:effectLst/>
                <a:latin typeface="Rubik"/>
              </a:rPr>
            </a:br>
            <a:r>
              <a:rPr lang="da-DK" sz="2000" b="0" i="0" cap="none" dirty="0">
                <a:solidFill>
                  <a:srgbClr val="253154"/>
                </a:solidFill>
                <a:effectLst/>
                <a:latin typeface="Rubik"/>
              </a:rPr>
              <a:t>ved en daglig forening af gamle og nye værdier</a:t>
            </a:r>
            <a:br>
              <a:rPr lang="da-DK" sz="2000" b="0" i="0" cap="none" dirty="0">
                <a:solidFill>
                  <a:srgbClr val="253154"/>
                </a:solidFill>
                <a:effectLst/>
                <a:latin typeface="Rubik"/>
              </a:rPr>
            </a:br>
            <a:r>
              <a:rPr lang="da-DK" sz="2000" b="0" i="0" cap="none" dirty="0">
                <a:solidFill>
                  <a:srgbClr val="253154"/>
                </a:solidFill>
                <a:effectLst/>
                <a:latin typeface="Rubik"/>
              </a:rPr>
              <a:t>vi har skabt Danmarks Lærerforening så lad os stå ved:</a:t>
            </a:r>
            <a:br>
              <a:rPr lang="da-DK" sz="2000" b="0" i="0" cap="none" dirty="0">
                <a:solidFill>
                  <a:srgbClr val="253154"/>
                </a:solidFill>
                <a:effectLst/>
                <a:latin typeface="Rubik"/>
              </a:rPr>
            </a:br>
            <a:r>
              <a:rPr lang="da-DK" sz="2000" b="0" i="0" cap="none" dirty="0">
                <a:solidFill>
                  <a:srgbClr val="253154"/>
                </a:solidFill>
                <a:effectLst/>
                <a:latin typeface="Rubik"/>
              </a:rPr>
              <a:t>der hvor menneskets værd </a:t>
            </a:r>
            <a:r>
              <a:rPr lang="da-DK" sz="2000" b="0" i="0" cap="none" dirty="0" err="1">
                <a:solidFill>
                  <a:srgbClr val="253154"/>
                </a:solidFill>
                <a:effectLst/>
                <a:latin typeface="Rubik"/>
              </a:rPr>
              <a:t>bli’r</a:t>
            </a:r>
            <a:r>
              <a:rPr lang="da-DK" sz="2000" b="0" i="0" cap="none" dirty="0">
                <a:solidFill>
                  <a:srgbClr val="253154"/>
                </a:solidFill>
                <a:effectLst/>
                <a:latin typeface="Rubik"/>
              </a:rPr>
              <a:t> forsvaret må vi være med</a:t>
            </a:r>
            <a:r>
              <a:rPr lang="da-DK" sz="2000" b="0" i="0" dirty="0">
                <a:solidFill>
                  <a:srgbClr val="253154"/>
                </a:solidFill>
                <a:effectLst/>
                <a:latin typeface="Rubik"/>
              </a:rPr>
              <a:t>.</a:t>
            </a:r>
          </a:p>
          <a:p>
            <a:endParaRPr lang="da-DK" dirty="0"/>
          </a:p>
        </p:txBody>
      </p:sp>
      <p:pic>
        <p:nvPicPr>
          <p:cNvPr id="6" name="Billede 5">
            <a:extLst>
              <a:ext uri="{FF2B5EF4-FFF2-40B4-BE49-F238E27FC236}">
                <a16:creationId xmlns:a16="http://schemas.microsoft.com/office/drawing/2014/main" id="{DBD37B98-1FA2-9B0E-0595-B10263D104B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25252" y="4325678"/>
            <a:ext cx="1728192" cy="1807043"/>
          </a:xfrm>
          <a:prstGeom prst="rect">
            <a:avLst/>
          </a:prstGeom>
        </p:spPr>
      </p:pic>
    </p:spTree>
    <p:extLst>
      <p:ext uri="{BB962C8B-B14F-4D97-AF65-F5344CB8AC3E}">
        <p14:creationId xmlns:p14="http://schemas.microsoft.com/office/powerpoint/2010/main" val="3874836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Dagsorden</a:t>
            </a:r>
          </a:p>
        </p:txBody>
      </p:sp>
      <p:sp>
        <p:nvSpPr>
          <p:cNvPr id="3" name="Pladsholder til indhold 2"/>
          <p:cNvSpPr>
            <a:spLocks noGrp="1"/>
          </p:cNvSpPr>
          <p:nvPr>
            <p:ph sz="quarter" idx="1"/>
          </p:nvPr>
        </p:nvSpPr>
        <p:spPr/>
        <p:txBody>
          <a:bodyPr>
            <a:normAutofit/>
          </a:bodyPr>
          <a:lstStyle/>
          <a:p>
            <a:pPr marL="514350" indent="-514350">
              <a:buFont typeface="+mj-lt"/>
              <a:buAutoNum type="arabicPeriod"/>
            </a:pPr>
            <a:r>
              <a:rPr lang="da-DK" cap="none" dirty="0"/>
              <a:t>Valg af dirigent mv.</a:t>
            </a:r>
          </a:p>
          <a:p>
            <a:pPr marL="514350" indent="-514350">
              <a:buFont typeface="+mj-lt"/>
              <a:buAutoNum type="arabicPeriod"/>
            </a:pPr>
            <a:r>
              <a:rPr lang="da-DK" cap="none" dirty="0"/>
              <a:t>Formandens beretning</a:t>
            </a:r>
          </a:p>
          <a:p>
            <a:pPr marL="514350" indent="-514350">
              <a:buFont typeface="+mj-lt"/>
              <a:buAutoNum type="arabicPeriod"/>
            </a:pPr>
            <a:r>
              <a:rPr lang="da-DK" cap="none" dirty="0"/>
              <a:t>Regnskab 2023</a:t>
            </a:r>
          </a:p>
          <a:p>
            <a:pPr marL="514350" indent="-514350">
              <a:buFont typeface="+mj-lt"/>
              <a:buAutoNum type="arabicPeriod"/>
            </a:pPr>
            <a:r>
              <a:rPr lang="da-DK" cap="none" dirty="0"/>
              <a:t>Indkomne forslag: vedtægtsændringer</a:t>
            </a:r>
          </a:p>
          <a:p>
            <a:pPr marL="514350" indent="-514350">
              <a:buFont typeface="+mj-lt"/>
              <a:buAutoNum type="arabicPeriod"/>
            </a:pPr>
            <a:r>
              <a:rPr lang="da-DK" cap="none" dirty="0"/>
              <a:t>Fastsættelse af ydelser til styrelsesmedlemmer</a:t>
            </a:r>
          </a:p>
          <a:p>
            <a:pPr marL="514350" indent="-514350">
              <a:buFont typeface="+mj-lt"/>
              <a:buAutoNum type="arabicPeriod"/>
            </a:pPr>
            <a:r>
              <a:rPr lang="da-DK" cap="none" dirty="0"/>
              <a:t>Budget og fastsættelse af kredskontingent for det følgende kalenderår (2025)</a:t>
            </a:r>
          </a:p>
          <a:p>
            <a:pPr marL="514350" indent="-514350">
              <a:buFont typeface="+mj-lt"/>
              <a:buAutoNum type="arabicPeriod"/>
            </a:pPr>
            <a:r>
              <a:rPr lang="da-DK" cap="none" dirty="0"/>
              <a:t>Valg</a:t>
            </a:r>
          </a:p>
          <a:p>
            <a:pPr marL="514350" indent="-514350">
              <a:buFont typeface="+mj-lt"/>
              <a:buAutoNum type="arabicPeriod"/>
            </a:pPr>
            <a:r>
              <a:rPr lang="da-DK" cap="none" dirty="0"/>
              <a:t>Eventuelt</a:t>
            </a:r>
          </a:p>
          <a:p>
            <a:pPr marL="514350" indent="-514350">
              <a:buFont typeface="+mj-lt"/>
              <a:buAutoNum type="arabicPeriod"/>
            </a:pPr>
            <a:endParaRPr lang="da-DK" dirty="0"/>
          </a:p>
        </p:txBody>
      </p:sp>
      <p:pic>
        <p:nvPicPr>
          <p:cNvPr id="4" name="Billede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8388424" y="5978429"/>
            <a:ext cx="578987" cy="605404"/>
          </a:xfrm>
          <a:prstGeom prst="rect">
            <a:avLst/>
          </a:prstGeom>
        </p:spPr>
      </p:pic>
    </p:spTree>
    <p:extLst>
      <p:ext uri="{BB962C8B-B14F-4D97-AF65-F5344CB8AC3E}">
        <p14:creationId xmlns:p14="http://schemas.microsoft.com/office/powerpoint/2010/main" val="4223710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a-DK" altLang="da-DK" sz="2400" b="1" dirty="0">
                <a:solidFill>
                  <a:srgbClr val="000000"/>
                </a:solidFill>
                <a:latin typeface="Georgia" pitchFamily="18" charset="0"/>
              </a:rPr>
              <a:t>Forslag til forretningsorden ved generalforsamlingen 2024</a:t>
            </a:r>
            <a:br>
              <a:rPr lang="da-DK" altLang="da-DK" sz="2400" b="1" dirty="0">
                <a:solidFill>
                  <a:srgbClr val="000000"/>
                </a:solidFill>
                <a:latin typeface="Georgia" pitchFamily="18" charset="0"/>
              </a:rPr>
            </a:br>
            <a:endParaRPr lang="da-DK" sz="2400" dirty="0"/>
          </a:p>
        </p:txBody>
      </p:sp>
      <p:sp>
        <p:nvSpPr>
          <p:cNvPr id="3" name="Pladsholder til indhold 2"/>
          <p:cNvSpPr>
            <a:spLocks noGrp="1"/>
          </p:cNvSpPr>
          <p:nvPr>
            <p:ph sz="quarter" idx="1"/>
          </p:nvPr>
        </p:nvSpPr>
        <p:spPr>
          <a:xfrm>
            <a:off x="611560" y="1340768"/>
            <a:ext cx="7127704" cy="4495800"/>
          </a:xfrm>
        </p:spPr>
        <p:txBody>
          <a:bodyPr>
            <a:normAutofit fontScale="25000" lnSpcReduction="20000"/>
          </a:bodyPr>
          <a:lstStyle/>
          <a:p>
            <a:pPr>
              <a:spcBef>
                <a:spcPct val="0"/>
              </a:spcBef>
              <a:buClrTx/>
              <a:buSzTx/>
              <a:buNone/>
            </a:pPr>
            <a:endParaRPr lang="da-DK" altLang="da-DK" sz="4400" b="1" dirty="0">
              <a:solidFill>
                <a:srgbClr val="000000"/>
              </a:solidFill>
              <a:latin typeface="Georgia" pitchFamily="18" charset="0"/>
            </a:endParaRPr>
          </a:p>
          <a:p>
            <a:pPr>
              <a:spcBef>
                <a:spcPct val="0"/>
              </a:spcBef>
              <a:buClrTx/>
              <a:buSzTx/>
              <a:buNone/>
            </a:pPr>
            <a:r>
              <a:rPr lang="da-DK" altLang="da-DK" sz="3200" dirty="0">
                <a:solidFill>
                  <a:srgbClr val="000000"/>
                </a:solidFill>
                <a:latin typeface="Georgia" pitchFamily="18" charset="0"/>
              </a:rPr>
              <a:t>1. Mødet åbnes af formanden, der leder valget af dirigent. Foreningens bestyrelse fungerer som </a:t>
            </a:r>
            <a:r>
              <a:rPr lang="da-DK" altLang="da-DK" sz="3200" dirty="0" err="1">
                <a:solidFill>
                  <a:srgbClr val="000000"/>
                </a:solidFill>
                <a:latin typeface="Georgia" pitchFamily="18" charset="0"/>
              </a:rPr>
              <a:t>stemmeoptællere</a:t>
            </a:r>
            <a:r>
              <a:rPr lang="da-DK" altLang="da-DK" sz="3200" dirty="0">
                <a:solidFill>
                  <a:srgbClr val="000000"/>
                </a:solidFill>
                <a:latin typeface="Georgia" pitchFamily="18" charset="0"/>
              </a:rPr>
              <a:t> og sørger for optagelse af referat.</a:t>
            </a:r>
          </a:p>
          <a:p>
            <a:pPr>
              <a:spcBef>
                <a:spcPct val="0"/>
              </a:spcBef>
              <a:buClrTx/>
              <a:buSzTx/>
              <a:buNone/>
            </a:pPr>
            <a:endParaRPr lang="da-DK" altLang="da-DK" sz="3200" dirty="0">
              <a:solidFill>
                <a:srgbClr val="000000"/>
              </a:solidFill>
              <a:latin typeface="Georgia" pitchFamily="18" charset="0"/>
            </a:endParaRPr>
          </a:p>
          <a:p>
            <a:pPr>
              <a:spcBef>
                <a:spcPct val="0"/>
              </a:spcBef>
              <a:buClrTx/>
              <a:buSzTx/>
              <a:buNone/>
            </a:pPr>
            <a:r>
              <a:rPr lang="da-DK" altLang="da-DK" sz="3200" dirty="0">
                <a:solidFill>
                  <a:srgbClr val="000000"/>
                </a:solidFill>
                <a:latin typeface="Georgia" pitchFamily="18" charset="0"/>
              </a:rPr>
              <a:t>2. Mødet afvikles efter den udsendte dagsorden. Dersom formandens beretning indeholder punkter, hvis indhold er sat på dagsordenen til senere afgørelse, er disse punkter undtaget afstemningen af beretningen.</a:t>
            </a:r>
          </a:p>
          <a:p>
            <a:pPr>
              <a:spcBef>
                <a:spcPct val="0"/>
              </a:spcBef>
              <a:buClrTx/>
              <a:buSzTx/>
              <a:buNone/>
            </a:pPr>
            <a:endParaRPr lang="da-DK" altLang="da-DK" sz="3200" dirty="0">
              <a:solidFill>
                <a:srgbClr val="000000"/>
              </a:solidFill>
              <a:latin typeface="Georgia" pitchFamily="18" charset="0"/>
            </a:endParaRPr>
          </a:p>
          <a:p>
            <a:pPr>
              <a:spcBef>
                <a:spcPct val="0"/>
              </a:spcBef>
              <a:buClrTx/>
              <a:buSzTx/>
              <a:buNone/>
            </a:pPr>
            <a:r>
              <a:rPr lang="da-DK" altLang="da-DK" sz="3200" dirty="0">
                <a:solidFill>
                  <a:srgbClr val="000000"/>
                </a:solidFill>
                <a:latin typeface="Georgia" pitchFamily="18" charset="0"/>
              </a:rPr>
              <a:t>3. Dirigenten påser, at forhandlingerne fremmes, og at god parlamentarisk skik opretholdes.</a:t>
            </a:r>
          </a:p>
          <a:p>
            <a:pPr>
              <a:spcBef>
                <a:spcPct val="0"/>
              </a:spcBef>
              <a:buClrTx/>
              <a:buSzTx/>
              <a:buNone/>
            </a:pPr>
            <a:r>
              <a:rPr lang="da-DK" altLang="da-DK" sz="3200" dirty="0">
                <a:solidFill>
                  <a:srgbClr val="000000"/>
                </a:solidFill>
                <a:latin typeface="Georgia" pitchFamily="18" charset="0"/>
              </a:rPr>
              <a:t>          Generalforsamlingens medlemmer må i alle tilfælde rette sig efter dirigentens afgørelser.</a:t>
            </a:r>
          </a:p>
          <a:p>
            <a:pPr>
              <a:spcBef>
                <a:spcPct val="0"/>
              </a:spcBef>
              <a:buClrTx/>
              <a:buSzTx/>
              <a:buNone/>
            </a:pPr>
            <a:endParaRPr lang="da-DK" altLang="da-DK" sz="3200" dirty="0">
              <a:solidFill>
                <a:srgbClr val="000000"/>
              </a:solidFill>
              <a:latin typeface="Georgia" pitchFamily="18" charset="0"/>
            </a:endParaRPr>
          </a:p>
          <a:p>
            <a:pPr>
              <a:spcBef>
                <a:spcPct val="0"/>
              </a:spcBef>
              <a:buClrTx/>
              <a:buSzTx/>
              <a:buNone/>
            </a:pPr>
            <a:r>
              <a:rPr lang="da-DK" altLang="da-DK" sz="3200" dirty="0">
                <a:solidFill>
                  <a:srgbClr val="000000"/>
                </a:solidFill>
                <a:latin typeface="Georgia" pitchFamily="18" charset="0"/>
              </a:rPr>
              <a:t>4. Talerne får ordet til det enkelte punkt eller underpunkt i henhold til den endelige dagsorden og den godkendte opdeling af formandens beretning. Dirigenten kan samle emnerne på en hensigtsmæssig måde inden for den emneopdeling generalforsamlingen vedtager. Talerne godkendes i den rækkefølge, de indtegner sig. Formanden/ordføreren og forslagsstilleren kan dog når som helst efter et indlæg begære ordet, ligesom dirigenten kan tillade en kort svarreplik.</a:t>
            </a:r>
          </a:p>
          <a:p>
            <a:pPr>
              <a:spcBef>
                <a:spcPct val="0"/>
              </a:spcBef>
              <a:buClrTx/>
              <a:buSzTx/>
              <a:buNone/>
            </a:pPr>
            <a:endParaRPr lang="da-DK" altLang="da-DK" sz="3200" dirty="0">
              <a:solidFill>
                <a:srgbClr val="000000"/>
              </a:solidFill>
              <a:latin typeface="Georgia" pitchFamily="18" charset="0"/>
            </a:endParaRPr>
          </a:p>
          <a:p>
            <a:pPr>
              <a:spcBef>
                <a:spcPct val="0"/>
              </a:spcBef>
              <a:buClrTx/>
              <a:buSzTx/>
              <a:buNone/>
            </a:pPr>
            <a:r>
              <a:rPr lang="da-DK" altLang="da-DK" sz="3200" dirty="0">
                <a:solidFill>
                  <a:srgbClr val="000000"/>
                </a:solidFill>
                <a:latin typeface="Georgia" pitchFamily="18" charset="0"/>
              </a:rPr>
              <a:t>5. En talers første indlæg under et punkt eller underpunkt i henhold til den endelige dagsorden og den godkendte inddeling af formandens beretning må ikke overstige 7 minutter. Øvrige indlæg under samme punkt eller underpunkt må ikke overstige 3 minutter. Dirigenten kan bestemme, at taletiden kan begrænses yderligere. Formanden/ordføreren og forslagsstilleren er dog undtaget begrænsning af taletiden.</a:t>
            </a:r>
          </a:p>
          <a:p>
            <a:pPr>
              <a:spcBef>
                <a:spcPct val="0"/>
              </a:spcBef>
              <a:buClrTx/>
              <a:buSzTx/>
              <a:buNone/>
            </a:pPr>
            <a:endParaRPr lang="da-DK" altLang="da-DK" sz="3200" dirty="0">
              <a:solidFill>
                <a:srgbClr val="000000"/>
              </a:solidFill>
              <a:latin typeface="Georgia" pitchFamily="18" charset="0"/>
            </a:endParaRPr>
          </a:p>
          <a:p>
            <a:pPr>
              <a:spcBef>
                <a:spcPct val="0"/>
              </a:spcBef>
              <a:buClrTx/>
              <a:buSzTx/>
              <a:buNone/>
            </a:pPr>
            <a:r>
              <a:rPr lang="da-DK" altLang="da-DK" sz="3200" dirty="0">
                <a:solidFill>
                  <a:srgbClr val="000000"/>
                </a:solidFill>
                <a:latin typeface="Georgia" pitchFamily="18" charset="0"/>
              </a:rPr>
              <a:t>6. Dirigenten eller et medlem kan stille forslag om, at debatten afsluttes straks efter de indtegnede taler. Træffes en sådan beslutning, kan kun formanden/ordføreren og forslagsstilleren yderligere tildeles ordet. Debatten om et forslag eller ændringsforslag til generalforsamlingsresolution, generalforsamlingsvedtagelse eller forslag til foreningens vedtægter kan først afsluttes, og talerrækken kan først lukkes, efter at forslaget er fremsat og omdelt/dikteret til generalforsamlingen.</a:t>
            </a:r>
          </a:p>
          <a:p>
            <a:pPr>
              <a:spcBef>
                <a:spcPct val="0"/>
              </a:spcBef>
              <a:buClrTx/>
              <a:buSzTx/>
              <a:buNone/>
            </a:pPr>
            <a:endParaRPr lang="da-DK" altLang="da-DK" sz="3200" dirty="0">
              <a:solidFill>
                <a:srgbClr val="000000"/>
              </a:solidFill>
              <a:latin typeface="Georgia" pitchFamily="18" charset="0"/>
            </a:endParaRPr>
          </a:p>
          <a:p>
            <a:pPr>
              <a:spcBef>
                <a:spcPct val="0"/>
              </a:spcBef>
              <a:buClrTx/>
              <a:buSzTx/>
              <a:buNone/>
            </a:pPr>
            <a:r>
              <a:rPr lang="da-DK" altLang="da-DK" sz="3200" dirty="0">
                <a:solidFill>
                  <a:srgbClr val="000000"/>
                </a:solidFill>
                <a:latin typeface="Georgia" pitchFamily="18" charset="0"/>
              </a:rPr>
              <a:t>7. Forslag og ændringsforslag skal indleveres skriftlig til dirigenten. Dirigenten bestemmer i hvilken rækkefølge forslag og ændringsforslag sættes til afstemning.</a:t>
            </a:r>
          </a:p>
          <a:p>
            <a:pPr>
              <a:spcBef>
                <a:spcPct val="0"/>
              </a:spcBef>
              <a:buClrTx/>
              <a:buSzTx/>
              <a:buNone/>
            </a:pPr>
            <a:endParaRPr lang="da-DK" altLang="da-DK" sz="3200" dirty="0">
              <a:solidFill>
                <a:srgbClr val="000000"/>
              </a:solidFill>
              <a:latin typeface="Georgia" pitchFamily="18" charset="0"/>
            </a:endParaRPr>
          </a:p>
          <a:p>
            <a:pPr>
              <a:spcBef>
                <a:spcPct val="0"/>
              </a:spcBef>
              <a:buClrTx/>
              <a:buSzTx/>
              <a:buNone/>
            </a:pPr>
            <a:r>
              <a:rPr lang="da-DK" altLang="da-DK" sz="3200" dirty="0">
                <a:solidFill>
                  <a:srgbClr val="000000"/>
                </a:solidFill>
                <a:latin typeface="Georgia" pitchFamily="18" charset="0"/>
              </a:rPr>
              <a:t>8. Alle afstemninger træffes ved almindelig stemmeflerhed jævnfør dog vedtægternes §10, hvorefter ændringer af foreningens vedtægter kræver, at mindst 2/3 af de tilstedeværende medlemmer stemmer herfor. Stemmeret har kun foreningens almindelige medlemmer.</a:t>
            </a:r>
          </a:p>
          <a:p>
            <a:pPr>
              <a:spcBef>
                <a:spcPct val="0"/>
              </a:spcBef>
              <a:buClrTx/>
              <a:buSzTx/>
              <a:buNone/>
            </a:pPr>
            <a:r>
              <a:rPr lang="da-DK" altLang="da-DK" sz="3200" dirty="0">
                <a:solidFill>
                  <a:srgbClr val="000000"/>
                </a:solidFill>
                <a:latin typeface="Georgia" pitchFamily="18" charset="0"/>
              </a:rPr>
              <a:t>         Afstemning kan foregå ved håndsoprækning, men skal være skriftlig, hvis mindst én forlanger det. Formanden eller kredsstyrelsen kan til enhver tid forlange skriftlig afstemning.</a:t>
            </a:r>
          </a:p>
          <a:p>
            <a:pPr>
              <a:spcBef>
                <a:spcPct val="0"/>
              </a:spcBef>
              <a:buClrTx/>
              <a:buSzTx/>
              <a:buNone/>
            </a:pPr>
            <a:endParaRPr lang="da-DK" altLang="da-DK" sz="3200" dirty="0">
              <a:solidFill>
                <a:srgbClr val="000000"/>
              </a:solidFill>
              <a:latin typeface="Georgia" pitchFamily="18" charset="0"/>
            </a:endParaRPr>
          </a:p>
          <a:p>
            <a:pPr>
              <a:spcBef>
                <a:spcPct val="0"/>
              </a:spcBef>
              <a:buClrTx/>
              <a:buSzTx/>
              <a:buNone/>
            </a:pPr>
            <a:r>
              <a:rPr lang="da-DK" altLang="da-DK" sz="3200" dirty="0">
                <a:solidFill>
                  <a:srgbClr val="000000"/>
                </a:solidFill>
                <a:latin typeface="Georgia" pitchFamily="18" charset="0"/>
              </a:rPr>
              <a:t>9. Under forhandlingerne kan formanden, kredsstyrelsen eller mindst 25 af medlemmerne forlange debatten afbrudt for at holde et kort fraktions- eller fællesmøde. Ligeledes kan formanden eller kredsstyrelsen forlange debatten afbrudt for at holde et kort kredsstyrelsesmøde.</a:t>
            </a:r>
            <a:endParaRPr lang="da-DK" altLang="da-DK" sz="3200" dirty="0"/>
          </a:p>
          <a:p>
            <a:endParaRPr lang="da-DK" dirty="0"/>
          </a:p>
        </p:txBody>
      </p:sp>
      <p:pic>
        <p:nvPicPr>
          <p:cNvPr id="4" name="Billede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8388424" y="5978429"/>
            <a:ext cx="578987" cy="605404"/>
          </a:xfrm>
          <a:prstGeom prst="rect">
            <a:avLst/>
          </a:prstGeom>
        </p:spPr>
      </p:pic>
    </p:spTree>
    <p:extLst>
      <p:ext uri="{BB962C8B-B14F-4D97-AF65-F5344CB8AC3E}">
        <p14:creationId xmlns:p14="http://schemas.microsoft.com/office/powerpoint/2010/main" val="4168838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Formandens beretning</a:t>
            </a:r>
          </a:p>
        </p:txBody>
      </p:sp>
      <p:grpSp>
        <p:nvGrpSpPr>
          <p:cNvPr id="5" name="Group 7"/>
          <p:cNvGrpSpPr/>
          <p:nvPr/>
        </p:nvGrpSpPr>
        <p:grpSpPr>
          <a:xfrm>
            <a:off x="463822" y="485408"/>
            <a:ext cx="8140099" cy="5984063"/>
            <a:chOff x="-9445797" y="-677674"/>
            <a:chExt cx="8140099" cy="4488047"/>
          </a:xfrm>
        </p:grpSpPr>
        <p:sp>
          <p:nvSpPr>
            <p:cNvPr id="6" name="Rectangle 6"/>
            <p:cNvSpPr>
              <a:spLocks noChangeArrowheads="1"/>
            </p:cNvSpPr>
            <p:nvPr>
              <p:custDataLst>
                <p:tags r:id="rId5"/>
              </p:custDataLst>
            </p:nvPr>
          </p:nvSpPr>
          <p:spPr bwMode="auto">
            <a:xfrm>
              <a:off x="-9429080" y="-677674"/>
              <a:ext cx="8117033" cy="4487268"/>
            </a:xfrm>
            <a:prstGeom prst="rect">
              <a:avLst/>
            </a:prstGeom>
            <a:solidFill>
              <a:schemeClr val="bg1">
                <a:lumMod val="85000"/>
              </a:schemeClr>
            </a:solidFill>
            <a:ln w="9525" algn="ctr">
              <a:noFill/>
              <a:miter lim="800000"/>
              <a:headEnd/>
              <a:tailEnd/>
            </a:ln>
            <a:effectLst/>
          </p:spPr>
          <p:txBody>
            <a:bodyPr wrap="none" lIns="100330" tIns="50165" rIns="100330" bIns="50165" anchor="ctr" anchorCtr="1"/>
            <a:lstStyle/>
            <a:p>
              <a:pPr eaLnBrk="1" hangingPunct="1">
                <a:lnSpc>
                  <a:spcPct val="100000"/>
                </a:lnSpc>
                <a:spcBef>
                  <a:spcPct val="0"/>
                </a:spcBef>
                <a:spcAft>
                  <a:spcPct val="0"/>
                </a:spcAft>
              </a:pPr>
              <a:endParaRPr lang="en-GB" sz="1400" dirty="0">
                <a:solidFill>
                  <a:schemeClr val="bg1"/>
                </a:solidFill>
                <a:latin typeface="+mj-lt"/>
                <a:cs typeface="Cambria"/>
              </a:endParaRPr>
            </a:p>
          </p:txBody>
        </p:sp>
        <p:grpSp>
          <p:nvGrpSpPr>
            <p:cNvPr id="7" name="Group 6"/>
            <p:cNvGrpSpPr/>
            <p:nvPr/>
          </p:nvGrpSpPr>
          <p:grpSpPr>
            <a:xfrm>
              <a:off x="-9445797" y="-677674"/>
              <a:ext cx="8140099" cy="4488047"/>
              <a:chOff x="578451" y="261472"/>
              <a:chExt cx="8140099" cy="4488047"/>
            </a:xfrm>
          </p:grpSpPr>
          <p:sp>
            <p:nvSpPr>
              <p:cNvPr id="8" name="Rectangle 14"/>
              <p:cNvSpPr/>
              <p:nvPr/>
            </p:nvSpPr>
            <p:spPr>
              <a:xfrm>
                <a:off x="7429503" y="2801795"/>
                <a:ext cx="1282699" cy="1470025"/>
              </a:xfrm>
              <a:prstGeom prst="rect">
                <a:avLst/>
              </a:prstGeom>
              <a:solidFill>
                <a:srgbClr val="BFBF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latin typeface="+mj-lt"/>
                  <a:cs typeface="Cambria"/>
                </a:endParaRPr>
              </a:p>
            </p:txBody>
          </p:sp>
          <p:sp>
            <p:nvSpPr>
              <p:cNvPr id="9" name="Rectangle 26"/>
              <p:cNvSpPr/>
              <p:nvPr/>
            </p:nvSpPr>
            <p:spPr>
              <a:xfrm>
                <a:off x="4116344" y="274169"/>
                <a:ext cx="2540005" cy="810818"/>
              </a:xfrm>
              <a:prstGeom prst="rect">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latin typeface="+mj-lt"/>
                  <a:cs typeface="Cambria"/>
                </a:endParaRPr>
              </a:p>
            </p:txBody>
          </p:sp>
          <p:sp>
            <p:nvSpPr>
              <p:cNvPr id="10" name="Freeform 10"/>
              <p:cNvSpPr>
                <a:spLocks/>
              </p:cNvSpPr>
              <p:nvPr>
                <p:custDataLst>
                  <p:tags r:id="rId6"/>
                </p:custDataLst>
              </p:nvPr>
            </p:nvSpPr>
            <p:spPr bwMode="auto">
              <a:xfrm>
                <a:off x="5364125" y="280520"/>
                <a:ext cx="3348076" cy="2059317"/>
              </a:xfrm>
              <a:custGeom>
                <a:avLst/>
                <a:gdLst/>
                <a:ahLst/>
                <a:cxnLst>
                  <a:cxn ang="0">
                    <a:pos x="0" y="0"/>
                  </a:cxn>
                  <a:cxn ang="0">
                    <a:pos x="86" y="1573"/>
                  </a:cxn>
                  <a:cxn ang="0">
                    <a:pos x="430" y="2321"/>
                  </a:cxn>
                  <a:cxn ang="0">
                    <a:pos x="1178" y="2639"/>
                  </a:cxn>
                  <a:cxn ang="0">
                    <a:pos x="2752" y="2725"/>
                  </a:cxn>
                </a:cxnLst>
                <a:rect l="0" t="0" r="r" b="b"/>
                <a:pathLst>
                  <a:path w="2752" h="2725">
                    <a:moveTo>
                      <a:pt x="0" y="0"/>
                    </a:moveTo>
                    <a:cubicBezTo>
                      <a:pt x="7" y="593"/>
                      <a:pt x="14" y="1186"/>
                      <a:pt x="86" y="1573"/>
                    </a:cubicBezTo>
                    <a:cubicBezTo>
                      <a:pt x="158" y="1960"/>
                      <a:pt x="248" y="2143"/>
                      <a:pt x="430" y="2321"/>
                    </a:cubicBezTo>
                    <a:cubicBezTo>
                      <a:pt x="612" y="2499"/>
                      <a:pt x="791" y="2572"/>
                      <a:pt x="1178" y="2639"/>
                    </a:cubicBezTo>
                    <a:cubicBezTo>
                      <a:pt x="1565" y="2706"/>
                      <a:pt x="2490" y="2711"/>
                      <a:pt x="2752" y="2725"/>
                    </a:cubicBezTo>
                  </a:path>
                </a:pathLst>
              </a:custGeom>
              <a:solidFill>
                <a:srgbClr val="7F7F7F"/>
              </a:solidFill>
              <a:ln w="9525" cap="flat" cmpd="sng">
                <a:noFill/>
                <a:prstDash val="dash"/>
                <a:round/>
                <a:headEnd/>
                <a:tailEnd/>
              </a:ln>
              <a:effectLst/>
            </p:spPr>
            <p:txBody>
              <a:bodyPr wrap="none" lIns="100330" tIns="50165" rIns="100330" bIns="50165" anchor="ctr"/>
              <a:lstStyle/>
              <a:p>
                <a:endParaRPr lang="en-GB" sz="1400" dirty="0">
                  <a:latin typeface="+mj-lt"/>
                  <a:cs typeface="Cambria"/>
                </a:endParaRPr>
              </a:p>
            </p:txBody>
          </p:sp>
          <p:sp>
            <p:nvSpPr>
              <p:cNvPr id="11" name="Right Triangle 34"/>
              <p:cNvSpPr/>
              <p:nvPr/>
            </p:nvSpPr>
            <p:spPr>
              <a:xfrm rot="10800000">
                <a:off x="6369050" y="269724"/>
                <a:ext cx="2349500" cy="1581535"/>
              </a:xfrm>
              <a:prstGeom prst="rtTriangle">
                <a:avLst/>
              </a:prstGeom>
              <a:solidFill>
                <a:srgbClr val="59595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latin typeface="+mj-lt"/>
                  <a:cs typeface="Cambria"/>
                </a:endParaRPr>
              </a:p>
            </p:txBody>
          </p:sp>
          <p:sp>
            <p:nvSpPr>
              <p:cNvPr id="12" name="Rectangle 33"/>
              <p:cNvSpPr/>
              <p:nvPr/>
            </p:nvSpPr>
            <p:spPr>
              <a:xfrm>
                <a:off x="7429503" y="1613708"/>
                <a:ext cx="1282699" cy="1296000"/>
              </a:xfrm>
              <a:prstGeom prst="rect">
                <a:avLst/>
              </a:prstGeom>
              <a:solidFill>
                <a:srgbClr val="7F7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latin typeface="+mj-lt"/>
                  <a:cs typeface="Cambria"/>
                </a:endParaRPr>
              </a:p>
            </p:txBody>
          </p:sp>
          <p:sp>
            <p:nvSpPr>
              <p:cNvPr id="13" name="Rectangle 15"/>
              <p:cNvSpPr/>
              <p:nvPr/>
            </p:nvSpPr>
            <p:spPr>
              <a:xfrm>
                <a:off x="2119219" y="262251"/>
                <a:ext cx="1997124" cy="687416"/>
              </a:xfrm>
              <a:prstGeom prst="rect">
                <a:avLst/>
              </a:prstGeom>
              <a:solidFill>
                <a:srgbClr val="BFBF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latin typeface="+mj-lt"/>
                  <a:cs typeface="Cambria"/>
                </a:endParaRPr>
              </a:p>
            </p:txBody>
          </p:sp>
          <p:sp>
            <p:nvSpPr>
              <p:cNvPr id="14" name="Freeform 7"/>
              <p:cNvSpPr>
                <a:spLocks/>
              </p:cNvSpPr>
              <p:nvPr>
                <p:custDataLst>
                  <p:tags r:id="rId7"/>
                </p:custDataLst>
              </p:nvPr>
            </p:nvSpPr>
            <p:spPr bwMode="auto">
              <a:xfrm>
                <a:off x="2119219" y="261473"/>
                <a:ext cx="6592981" cy="4010348"/>
              </a:xfrm>
              <a:custGeom>
                <a:avLst/>
                <a:gdLst/>
                <a:ahLst/>
                <a:cxnLst>
                  <a:cxn ang="0">
                    <a:pos x="0" y="0"/>
                  </a:cxn>
                  <a:cxn ang="0">
                    <a:pos x="86" y="1573"/>
                  </a:cxn>
                  <a:cxn ang="0">
                    <a:pos x="430" y="2321"/>
                  </a:cxn>
                  <a:cxn ang="0">
                    <a:pos x="1178" y="2639"/>
                  </a:cxn>
                  <a:cxn ang="0">
                    <a:pos x="2752" y="2725"/>
                  </a:cxn>
                </a:cxnLst>
                <a:rect l="0" t="0" r="r" b="b"/>
                <a:pathLst>
                  <a:path w="2752" h="2725">
                    <a:moveTo>
                      <a:pt x="0" y="0"/>
                    </a:moveTo>
                    <a:cubicBezTo>
                      <a:pt x="7" y="593"/>
                      <a:pt x="14" y="1186"/>
                      <a:pt x="86" y="1573"/>
                    </a:cubicBezTo>
                    <a:cubicBezTo>
                      <a:pt x="158" y="1960"/>
                      <a:pt x="248" y="2143"/>
                      <a:pt x="430" y="2321"/>
                    </a:cubicBezTo>
                    <a:cubicBezTo>
                      <a:pt x="612" y="2499"/>
                      <a:pt x="791" y="2572"/>
                      <a:pt x="1178" y="2639"/>
                    </a:cubicBezTo>
                    <a:cubicBezTo>
                      <a:pt x="1565" y="2706"/>
                      <a:pt x="2490" y="2711"/>
                      <a:pt x="2752" y="2725"/>
                    </a:cubicBezTo>
                  </a:path>
                </a:pathLst>
              </a:custGeom>
              <a:solidFill>
                <a:schemeClr val="bg1">
                  <a:lumMod val="75000"/>
                </a:schemeClr>
              </a:solidFill>
              <a:ln w="38100" cap="flat" cmpd="sng">
                <a:solidFill>
                  <a:srgbClr val="FFFFFF"/>
                </a:solidFill>
                <a:prstDash val="dash"/>
                <a:round/>
                <a:headEnd/>
                <a:tailEnd/>
              </a:ln>
              <a:effectLst/>
            </p:spPr>
            <p:txBody>
              <a:bodyPr wrap="none" lIns="100330" tIns="50165" rIns="100330" bIns="50165" anchor="ctr"/>
              <a:lstStyle/>
              <a:p>
                <a:endParaRPr lang="en-GB" sz="1400" dirty="0">
                  <a:latin typeface="+mj-lt"/>
                  <a:cs typeface="Cambria"/>
                </a:endParaRPr>
              </a:p>
            </p:txBody>
          </p:sp>
          <p:sp>
            <p:nvSpPr>
              <p:cNvPr id="15" name="Freeform 8"/>
              <p:cNvSpPr>
                <a:spLocks/>
              </p:cNvSpPr>
              <p:nvPr>
                <p:custDataLst>
                  <p:tags r:id="rId8"/>
                </p:custDataLst>
              </p:nvPr>
            </p:nvSpPr>
            <p:spPr bwMode="auto">
              <a:xfrm>
                <a:off x="2906671" y="274170"/>
                <a:ext cx="5805530" cy="3317013"/>
              </a:xfrm>
              <a:custGeom>
                <a:avLst/>
                <a:gdLst/>
                <a:ahLst/>
                <a:cxnLst>
                  <a:cxn ang="0">
                    <a:pos x="0" y="0"/>
                  </a:cxn>
                  <a:cxn ang="0">
                    <a:pos x="86" y="1573"/>
                  </a:cxn>
                  <a:cxn ang="0">
                    <a:pos x="430" y="2321"/>
                  </a:cxn>
                  <a:cxn ang="0">
                    <a:pos x="1178" y="2639"/>
                  </a:cxn>
                  <a:cxn ang="0">
                    <a:pos x="2752" y="2725"/>
                  </a:cxn>
                </a:cxnLst>
                <a:rect l="0" t="0" r="r" b="b"/>
                <a:pathLst>
                  <a:path w="2752" h="2725">
                    <a:moveTo>
                      <a:pt x="0" y="0"/>
                    </a:moveTo>
                    <a:cubicBezTo>
                      <a:pt x="7" y="593"/>
                      <a:pt x="14" y="1186"/>
                      <a:pt x="86" y="1573"/>
                    </a:cubicBezTo>
                    <a:cubicBezTo>
                      <a:pt x="158" y="1960"/>
                      <a:pt x="248" y="2143"/>
                      <a:pt x="430" y="2321"/>
                    </a:cubicBezTo>
                    <a:cubicBezTo>
                      <a:pt x="612" y="2499"/>
                      <a:pt x="791" y="2572"/>
                      <a:pt x="1178" y="2639"/>
                    </a:cubicBezTo>
                    <a:cubicBezTo>
                      <a:pt x="1565" y="2706"/>
                      <a:pt x="2490" y="2711"/>
                      <a:pt x="2752" y="2725"/>
                    </a:cubicBezTo>
                  </a:path>
                </a:pathLst>
              </a:custGeom>
              <a:solidFill>
                <a:schemeClr val="bg1">
                  <a:lumMod val="75000"/>
                </a:schemeClr>
              </a:solidFill>
              <a:ln w="9525" cap="flat" cmpd="sng">
                <a:noFill/>
                <a:prstDash val="dash"/>
                <a:round/>
                <a:headEnd/>
                <a:tailEnd/>
              </a:ln>
              <a:effectLst/>
            </p:spPr>
            <p:txBody>
              <a:bodyPr wrap="none" lIns="100330" tIns="50165" rIns="100330" bIns="50165" anchor="ctr"/>
              <a:lstStyle/>
              <a:p>
                <a:endParaRPr lang="en-GB" sz="1400" dirty="0">
                  <a:latin typeface="+mj-lt"/>
                  <a:cs typeface="Cambria"/>
                </a:endParaRPr>
              </a:p>
            </p:txBody>
          </p:sp>
          <p:sp>
            <p:nvSpPr>
              <p:cNvPr id="16" name="Freeform 9"/>
              <p:cNvSpPr>
                <a:spLocks/>
              </p:cNvSpPr>
              <p:nvPr>
                <p:custDataLst>
                  <p:tags r:id="rId9"/>
                </p:custDataLst>
              </p:nvPr>
            </p:nvSpPr>
            <p:spPr bwMode="auto">
              <a:xfrm>
                <a:off x="4116344" y="261473"/>
                <a:ext cx="4595856" cy="2670472"/>
              </a:xfrm>
              <a:custGeom>
                <a:avLst/>
                <a:gdLst/>
                <a:ahLst/>
                <a:cxnLst>
                  <a:cxn ang="0">
                    <a:pos x="0" y="0"/>
                  </a:cxn>
                  <a:cxn ang="0">
                    <a:pos x="86" y="1573"/>
                  </a:cxn>
                  <a:cxn ang="0">
                    <a:pos x="430" y="2321"/>
                  </a:cxn>
                  <a:cxn ang="0">
                    <a:pos x="1178" y="2639"/>
                  </a:cxn>
                  <a:cxn ang="0">
                    <a:pos x="2752" y="2725"/>
                  </a:cxn>
                </a:cxnLst>
                <a:rect l="0" t="0" r="r" b="b"/>
                <a:pathLst>
                  <a:path w="2752" h="2725">
                    <a:moveTo>
                      <a:pt x="0" y="0"/>
                    </a:moveTo>
                    <a:cubicBezTo>
                      <a:pt x="7" y="593"/>
                      <a:pt x="14" y="1186"/>
                      <a:pt x="86" y="1573"/>
                    </a:cubicBezTo>
                    <a:cubicBezTo>
                      <a:pt x="158" y="1960"/>
                      <a:pt x="248" y="2143"/>
                      <a:pt x="430" y="2321"/>
                    </a:cubicBezTo>
                    <a:cubicBezTo>
                      <a:pt x="612" y="2499"/>
                      <a:pt x="791" y="2572"/>
                      <a:pt x="1178" y="2639"/>
                    </a:cubicBezTo>
                    <a:cubicBezTo>
                      <a:pt x="1565" y="2706"/>
                      <a:pt x="2490" y="2711"/>
                      <a:pt x="2752" y="2725"/>
                    </a:cubicBezTo>
                  </a:path>
                </a:pathLst>
              </a:custGeom>
              <a:solidFill>
                <a:schemeClr val="bg1">
                  <a:lumMod val="50000"/>
                </a:schemeClr>
              </a:solidFill>
              <a:ln w="38100" cap="flat" cmpd="sng">
                <a:solidFill>
                  <a:srgbClr val="FFFFFF"/>
                </a:solidFill>
                <a:prstDash val="solid"/>
                <a:round/>
                <a:headEnd/>
                <a:tailEnd/>
              </a:ln>
              <a:effectLst/>
            </p:spPr>
            <p:txBody>
              <a:bodyPr wrap="none" lIns="100330" tIns="50165" rIns="100330" bIns="50165" anchor="ctr"/>
              <a:lstStyle/>
              <a:p>
                <a:endParaRPr lang="en-GB" sz="1400" dirty="0">
                  <a:latin typeface="+mj-lt"/>
                  <a:cs typeface="Cambria"/>
                </a:endParaRPr>
              </a:p>
            </p:txBody>
          </p:sp>
          <p:sp>
            <p:nvSpPr>
              <p:cNvPr id="17" name="Freeform 20"/>
              <p:cNvSpPr>
                <a:spLocks/>
              </p:cNvSpPr>
              <p:nvPr>
                <p:custDataLst>
                  <p:tags r:id="rId10"/>
                </p:custDataLst>
              </p:nvPr>
            </p:nvSpPr>
            <p:spPr bwMode="auto">
              <a:xfrm>
                <a:off x="6362700" y="261472"/>
                <a:ext cx="2349500" cy="1358588"/>
              </a:xfrm>
              <a:custGeom>
                <a:avLst/>
                <a:gdLst/>
                <a:ahLst/>
                <a:cxnLst>
                  <a:cxn ang="0">
                    <a:pos x="0" y="0"/>
                  </a:cxn>
                  <a:cxn ang="0">
                    <a:pos x="86" y="1573"/>
                  </a:cxn>
                  <a:cxn ang="0">
                    <a:pos x="430" y="2321"/>
                  </a:cxn>
                  <a:cxn ang="0">
                    <a:pos x="1178" y="2639"/>
                  </a:cxn>
                  <a:cxn ang="0">
                    <a:pos x="2752" y="2725"/>
                  </a:cxn>
                </a:cxnLst>
                <a:rect l="0" t="0" r="r" b="b"/>
                <a:pathLst>
                  <a:path w="2752" h="2725">
                    <a:moveTo>
                      <a:pt x="0" y="0"/>
                    </a:moveTo>
                    <a:cubicBezTo>
                      <a:pt x="7" y="593"/>
                      <a:pt x="14" y="1186"/>
                      <a:pt x="86" y="1573"/>
                    </a:cubicBezTo>
                    <a:cubicBezTo>
                      <a:pt x="158" y="1960"/>
                      <a:pt x="248" y="2143"/>
                      <a:pt x="430" y="2321"/>
                    </a:cubicBezTo>
                    <a:cubicBezTo>
                      <a:pt x="612" y="2499"/>
                      <a:pt x="791" y="2572"/>
                      <a:pt x="1178" y="2639"/>
                    </a:cubicBezTo>
                    <a:cubicBezTo>
                      <a:pt x="1565" y="2706"/>
                      <a:pt x="2490" y="2711"/>
                      <a:pt x="2752" y="2725"/>
                    </a:cubicBezTo>
                  </a:path>
                </a:pathLst>
              </a:custGeom>
              <a:solidFill>
                <a:schemeClr val="tx1">
                  <a:lumMod val="65000"/>
                  <a:lumOff val="35000"/>
                </a:schemeClr>
              </a:solidFill>
              <a:ln w="38100" cap="flat" cmpd="sng">
                <a:solidFill>
                  <a:schemeClr val="bg1"/>
                </a:solidFill>
                <a:prstDash val="dash"/>
                <a:round/>
                <a:headEnd/>
                <a:tailEnd/>
              </a:ln>
              <a:effectLst/>
            </p:spPr>
            <p:txBody>
              <a:bodyPr wrap="none" lIns="100330" tIns="50165" rIns="100330" bIns="50165" anchor="ctr"/>
              <a:lstStyle/>
              <a:p>
                <a:endParaRPr lang="en-GB" sz="1400" dirty="0">
                  <a:latin typeface="+mj-lt"/>
                  <a:cs typeface="Cambria"/>
                </a:endParaRPr>
              </a:p>
            </p:txBody>
          </p:sp>
          <p:sp>
            <p:nvSpPr>
              <p:cNvPr id="18" name="Line 11"/>
              <p:cNvSpPr>
                <a:spLocks noChangeShapeType="1"/>
              </p:cNvSpPr>
              <p:nvPr>
                <p:custDataLst>
                  <p:tags r:id="rId11"/>
                </p:custDataLst>
              </p:nvPr>
            </p:nvSpPr>
            <p:spPr bwMode="auto">
              <a:xfrm flipV="1">
                <a:off x="578451" y="274168"/>
                <a:ext cx="8133750" cy="2218737"/>
              </a:xfrm>
              <a:prstGeom prst="line">
                <a:avLst/>
              </a:prstGeom>
              <a:noFill/>
              <a:ln w="9525" cmpd="sng">
                <a:solidFill>
                  <a:srgbClr val="FFFFFF"/>
                </a:solidFill>
                <a:round/>
                <a:headEnd/>
                <a:tailEnd/>
              </a:ln>
              <a:effectLst/>
            </p:spPr>
            <p:txBody>
              <a:bodyPr wrap="none" lIns="100330" tIns="50165" rIns="100330" bIns="50165" anchor="ctr"/>
              <a:lstStyle/>
              <a:p>
                <a:endParaRPr lang="en-GB" sz="1400" dirty="0">
                  <a:latin typeface="+mj-lt"/>
                  <a:cs typeface="Cambria"/>
                </a:endParaRPr>
              </a:p>
            </p:txBody>
          </p:sp>
          <p:sp>
            <p:nvSpPr>
              <p:cNvPr id="19" name="Line 22"/>
              <p:cNvSpPr>
                <a:spLocks noChangeShapeType="1"/>
              </p:cNvSpPr>
              <p:nvPr>
                <p:custDataLst>
                  <p:tags r:id="rId12"/>
                </p:custDataLst>
              </p:nvPr>
            </p:nvSpPr>
            <p:spPr bwMode="auto">
              <a:xfrm flipV="1">
                <a:off x="4702461" y="274168"/>
                <a:ext cx="4009739" cy="4468815"/>
              </a:xfrm>
              <a:prstGeom prst="line">
                <a:avLst/>
              </a:prstGeom>
              <a:noFill/>
              <a:ln w="9525" cmpd="sng">
                <a:solidFill>
                  <a:srgbClr val="FFFFFF"/>
                </a:solidFill>
                <a:round/>
                <a:headEnd/>
                <a:tailEnd/>
              </a:ln>
              <a:effectLst/>
            </p:spPr>
            <p:txBody>
              <a:bodyPr wrap="none" lIns="100330" tIns="50165" rIns="100330" bIns="50165" anchor="ctr"/>
              <a:lstStyle/>
              <a:p>
                <a:endParaRPr lang="en-GB" sz="1400" dirty="0">
                  <a:latin typeface="+mj-lt"/>
                  <a:cs typeface="Cambria"/>
                </a:endParaRPr>
              </a:p>
            </p:txBody>
          </p:sp>
          <p:sp>
            <p:nvSpPr>
              <p:cNvPr id="20" name="Line 26"/>
              <p:cNvSpPr>
                <a:spLocks noChangeShapeType="1"/>
              </p:cNvSpPr>
              <p:nvPr>
                <p:custDataLst>
                  <p:tags r:id="rId13"/>
                </p:custDataLst>
              </p:nvPr>
            </p:nvSpPr>
            <p:spPr bwMode="auto">
              <a:xfrm flipV="1">
                <a:off x="598446" y="262250"/>
                <a:ext cx="8113753" cy="4485503"/>
              </a:xfrm>
              <a:prstGeom prst="line">
                <a:avLst/>
              </a:prstGeom>
              <a:noFill/>
              <a:ln w="9525" cmpd="sng">
                <a:solidFill>
                  <a:srgbClr val="FFFFFF"/>
                </a:solidFill>
                <a:round/>
                <a:headEnd/>
                <a:tailEnd/>
              </a:ln>
              <a:effectLst/>
            </p:spPr>
            <p:txBody>
              <a:bodyPr wrap="none" lIns="100330" tIns="50165" rIns="100330" bIns="50165" anchor="ctr"/>
              <a:lstStyle/>
              <a:p>
                <a:endParaRPr lang="en-GB" sz="1400" dirty="0">
                  <a:latin typeface="+mj-lt"/>
                  <a:cs typeface="Cambria"/>
                </a:endParaRPr>
              </a:p>
            </p:txBody>
          </p:sp>
          <p:sp>
            <p:nvSpPr>
              <p:cNvPr id="21" name="Rectangle 2"/>
              <p:cNvSpPr/>
              <p:nvPr/>
            </p:nvSpPr>
            <p:spPr>
              <a:xfrm>
                <a:off x="595168" y="262251"/>
                <a:ext cx="8117033" cy="4487268"/>
              </a:xfrm>
              <a:prstGeom prst="rect">
                <a:avLst/>
              </a:prstGeom>
              <a:no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latin typeface="+mj-lt"/>
                  <a:cs typeface="Cambria"/>
                </a:endParaRPr>
              </a:p>
            </p:txBody>
          </p:sp>
        </p:grpSp>
      </p:grpSp>
      <p:sp>
        <p:nvSpPr>
          <p:cNvPr id="39" name="Rectangle 16"/>
          <p:cNvSpPr/>
          <p:nvPr>
            <p:custDataLst>
              <p:tags r:id="rId1"/>
            </p:custDataLst>
          </p:nvPr>
        </p:nvSpPr>
        <p:spPr bwMode="auto">
          <a:xfrm rot="16200000">
            <a:off x="-1148184" y="1818139"/>
            <a:ext cx="2941637" cy="326968"/>
          </a:xfrm>
          <a:prstGeom prst="rect">
            <a:avLst/>
          </a:prstGeom>
          <a:solidFill>
            <a:schemeClr val="tx2">
              <a:lumMod val="75000"/>
            </a:schemeClr>
          </a:solidFill>
          <a:ln w="6350" cap="flat" cmpd="sng" algn="ctr">
            <a:noFill/>
            <a:prstDash val="solid"/>
            <a:round/>
            <a:headEnd type="none" w="med" len="med"/>
            <a:tailEnd type="none" w="med" len="med"/>
          </a:ln>
          <a:effectLst/>
        </p:spPr>
        <p:txBody>
          <a:bodyPr vert="horz" wrap="square" lIns="59250" tIns="0" rIns="59250" bIns="0" numCol="1" rtlCol="0" anchor="ctr" anchorCtr="1" compatLnSpc="1">
            <a:prstTxWarp prst="textNoShape">
              <a:avLst/>
            </a:prstTxWarp>
            <a:noAutofit/>
          </a:bodyPr>
          <a:lstStyle/>
          <a:p>
            <a:pPr algn="ctr"/>
            <a:r>
              <a:rPr lang="da-DK" b="1" dirty="0">
                <a:solidFill>
                  <a:schemeClr val="bg1"/>
                </a:solidFill>
                <a:latin typeface="Gill Sans"/>
                <a:cs typeface="Gill Sans"/>
              </a:rPr>
              <a:t>Pædagogiske interesser</a:t>
            </a:r>
          </a:p>
        </p:txBody>
      </p:sp>
      <p:sp>
        <p:nvSpPr>
          <p:cNvPr id="40" name="Rectangle 17"/>
          <p:cNvSpPr/>
          <p:nvPr>
            <p:custDataLst>
              <p:tags r:id="rId2"/>
            </p:custDataLst>
          </p:nvPr>
        </p:nvSpPr>
        <p:spPr bwMode="auto">
          <a:xfrm rot="16200000">
            <a:off x="-1059390" y="4921607"/>
            <a:ext cx="2770401" cy="320619"/>
          </a:xfrm>
          <a:prstGeom prst="rect">
            <a:avLst/>
          </a:prstGeom>
          <a:solidFill>
            <a:schemeClr val="accent3">
              <a:lumMod val="50000"/>
            </a:schemeClr>
          </a:solidFill>
          <a:ln w="6350" cap="flat" cmpd="sng" algn="ctr">
            <a:solidFill>
              <a:schemeClr val="accent3">
                <a:lumMod val="60000"/>
                <a:lumOff val="40000"/>
              </a:schemeClr>
            </a:solidFill>
            <a:prstDash val="solid"/>
            <a:round/>
            <a:headEnd type="none" w="med" len="med"/>
            <a:tailEnd type="none" w="med" len="med"/>
          </a:ln>
          <a:effectLst/>
        </p:spPr>
        <p:txBody>
          <a:bodyPr vert="horz" wrap="square" lIns="59250" tIns="0" rIns="59250" bIns="0" numCol="1" rtlCol="0" anchor="ctr" anchorCtr="1" compatLnSpc="1">
            <a:prstTxWarp prst="textNoShape">
              <a:avLst/>
            </a:prstTxWarp>
            <a:noAutofit/>
          </a:bodyPr>
          <a:lstStyle/>
          <a:p>
            <a:pPr algn="ctr"/>
            <a:r>
              <a:rPr lang="da-DK" b="1" dirty="0">
                <a:solidFill>
                  <a:schemeClr val="bg1"/>
                </a:solidFill>
                <a:latin typeface="Gill Sans"/>
                <a:cs typeface="Gill Sans"/>
              </a:rPr>
              <a:t>Økonomiske interesser</a:t>
            </a:r>
          </a:p>
        </p:txBody>
      </p:sp>
      <p:sp>
        <p:nvSpPr>
          <p:cNvPr id="41" name="Rectangle 8"/>
          <p:cNvSpPr/>
          <p:nvPr>
            <p:custDataLst>
              <p:tags r:id="rId3"/>
            </p:custDataLst>
          </p:nvPr>
        </p:nvSpPr>
        <p:spPr bwMode="auto">
          <a:xfrm>
            <a:off x="474190" y="6469471"/>
            <a:ext cx="3818410" cy="336000"/>
          </a:xfrm>
          <a:prstGeom prst="rect">
            <a:avLst/>
          </a:prstGeom>
          <a:solidFill>
            <a:srgbClr val="E5931B"/>
          </a:solidFill>
          <a:ln w="6350" cap="flat" cmpd="sng" algn="ctr">
            <a:solidFill>
              <a:srgbClr val="D8C328"/>
            </a:solidFill>
            <a:prstDash val="solid"/>
            <a:round/>
            <a:headEnd type="none" w="med" len="med"/>
            <a:tailEnd type="none" w="med" len="med"/>
          </a:ln>
          <a:effectLst/>
        </p:spPr>
        <p:txBody>
          <a:bodyPr vert="horz" wrap="square" lIns="59250" tIns="0" rIns="59250" bIns="0" numCol="1" rtlCol="0" anchor="ctr" anchorCtr="1" compatLnSpc="1">
            <a:prstTxWarp prst="textNoShape">
              <a:avLst/>
            </a:prstTxWarp>
            <a:noAutofit/>
          </a:bodyPr>
          <a:lstStyle/>
          <a:p>
            <a:pPr algn="ctr"/>
            <a:r>
              <a:rPr lang="da-DK" b="1" dirty="0">
                <a:latin typeface="Gill Sans"/>
                <a:cs typeface="Gill Sans"/>
              </a:rPr>
              <a:t>Sagsbehandling &amp; indflydelse</a:t>
            </a:r>
            <a:endParaRPr lang="en-GB" b="1" dirty="0">
              <a:latin typeface="Gill Sans"/>
              <a:cs typeface="Gill Sans"/>
            </a:endParaRPr>
          </a:p>
        </p:txBody>
      </p:sp>
      <p:sp>
        <p:nvSpPr>
          <p:cNvPr id="43" name="Rectangle 9"/>
          <p:cNvSpPr/>
          <p:nvPr>
            <p:custDataLst>
              <p:tags r:id="rId4"/>
            </p:custDataLst>
          </p:nvPr>
        </p:nvSpPr>
        <p:spPr bwMode="auto">
          <a:xfrm>
            <a:off x="4828090" y="6469726"/>
            <a:ext cx="3753048" cy="336000"/>
          </a:xfrm>
          <a:prstGeom prst="rect">
            <a:avLst/>
          </a:prstGeom>
          <a:solidFill>
            <a:schemeClr val="accent5">
              <a:lumMod val="50000"/>
            </a:schemeClr>
          </a:solidFill>
          <a:ln w="6350" cap="flat" cmpd="sng" algn="ctr">
            <a:solidFill>
              <a:schemeClr val="accent5">
                <a:lumMod val="75000"/>
              </a:schemeClr>
            </a:solidFill>
            <a:prstDash val="solid"/>
            <a:round/>
            <a:headEnd type="none" w="med" len="med"/>
            <a:tailEnd type="none" w="med" len="med"/>
          </a:ln>
          <a:effectLst/>
        </p:spPr>
        <p:txBody>
          <a:bodyPr vert="horz" wrap="square" lIns="59250" tIns="0" rIns="59250" bIns="0" numCol="1" rtlCol="0" anchor="ctr" anchorCtr="1" compatLnSpc="1">
            <a:prstTxWarp prst="textNoShape">
              <a:avLst/>
            </a:prstTxWarp>
            <a:noAutofit/>
          </a:bodyPr>
          <a:lstStyle/>
          <a:p>
            <a:pPr algn="ctr" defTabSz="1003293"/>
            <a:r>
              <a:rPr lang="da-DK" b="1" dirty="0">
                <a:latin typeface="Gill Sans"/>
                <a:cs typeface="Gill Sans"/>
              </a:rPr>
              <a:t>Medlemsforhold</a:t>
            </a:r>
            <a:r>
              <a:rPr lang="da-DK" b="1" dirty="0">
                <a:solidFill>
                  <a:schemeClr val="accent3">
                    <a:lumMod val="75000"/>
                  </a:schemeClr>
                </a:solidFill>
                <a:latin typeface="Gill Sans"/>
                <a:cs typeface="Gill Sans"/>
              </a:rPr>
              <a:t> </a:t>
            </a:r>
            <a:endParaRPr lang="en-GB" b="1" dirty="0">
              <a:solidFill>
                <a:schemeClr val="accent3">
                  <a:lumMod val="75000"/>
                </a:schemeClr>
              </a:solidFill>
              <a:latin typeface="Gill Sans"/>
              <a:cs typeface="Gill Sans"/>
            </a:endParaRPr>
          </a:p>
        </p:txBody>
      </p:sp>
      <p:sp>
        <p:nvSpPr>
          <p:cNvPr id="44" name="TextBox 79"/>
          <p:cNvSpPr txBox="1"/>
          <p:nvPr/>
        </p:nvSpPr>
        <p:spPr>
          <a:xfrm>
            <a:off x="702165" y="327025"/>
            <a:ext cx="1080000" cy="273600"/>
          </a:xfrm>
          <a:prstGeom prst="roundRect">
            <a:avLst/>
          </a:prstGeom>
          <a:solidFill>
            <a:schemeClr val="accent2">
              <a:lumMod val="20000"/>
              <a:lumOff val="80000"/>
            </a:schemeClr>
          </a:solidFill>
          <a:ln/>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nchor="ctr" anchorCtr="1">
            <a:noAutofit/>
          </a:bodyPr>
          <a:lstStyle/>
          <a:p>
            <a:pPr algn="ctr"/>
            <a:r>
              <a:rPr lang="da-DK" sz="1600" b="1" dirty="0">
                <a:solidFill>
                  <a:schemeClr val="tx1"/>
                </a:solidFill>
                <a:latin typeface="+mj-lt"/>
                <a:cs typeface="Cambria"/>
              </a:rPr>
              <a:t>1.halvår 24</a:t>
            </a:r>
          </a:p>
        </p:txBody>
      </p:sp>
      <p:sp>
        <p:nvSpPr>
          <p:cNvPr id="45" name="TextBox 45"/>
          <p:cNvSpPr txBox="1"/>
          <p:nvPr/>
        </p:nvSpPr>
        <p:spPr>
          <a:xfrm>
            <a:off x="2504950" y="327025"/>
            <a:ext cx="1080000" cy="273600"/>
          </a:xfrm>
          <a:prstGeom prst="roundRect">
            <a:avLst/>
          </a:prstGeom>
          <a:solidFill>
            <a:schemeClr val="accent2">
              <a:lumMod val="20000"/>
              <a:lumOff val="80000"/>
            </a:schemeClr>
          </a:solidFill>
          <a:ln/>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nchor="ctr" anchorCtr="1">
            <a:noAutofit/>
          </a:bodyPr>
          <a:lstStyle/>
          <a:p>
            <a:pPr algn="ctr"/>
            <a:r>
              <a:rPr lang="da-DK" sz="1600" b="1" dirty="0">
                <a:solidFill>
                  <a:schemeClr val="tx1"/>
                </a:solidFill>
                <a:latin typeface="+mj-lt"/>
                <a:cs typeface="Cambria"/>
              </a:rPr>
              <a:t>2. halvår 24</a:t>
            </a:r>
          </a:p>
        </p:txBody>
      </p:sp>
      <p:sp>
        <p:nvSpPr>
          <p:cNvPr id="46" name="TextBox 46"/>
          <p:cNvSpPr txBox="1"/>
          <p:nvPr/>
        </p:nvSpPr>
        <p:spPr>
          <a:xfrm>
            <a:off x="4610129" y="327025"/>
            <a:ext cx="1080000" cy="273600"/>
          </a:xfrm>
          <a:prstGeom prst="roundRect">
            <a:avLst/>
          </a:prstGeom>
          <a:solidFill>
            <a:schemeClr val="accent2">
              <a:lumMod val="20000"/>
              <a:lumOff val="80000"/>
            </a:schemeClr>
          </a:solidFill>
          <a:ln/>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nchor="ctr" anchorCtr="1">
            <a:noAutofit/>
          </a:bodyPr>
          <a:lstStyle/>
          <a:p>
            <a:pPr algn="ctr"/>
            <a:r>
              <a:rPr lang="da-DK" sz="1600" b="1" dirty="0">
                <a:solidFill>
                  <a:schemeClr val="tx1"/>
                </a:solidFill>
                <a:latin typeface="+mj-lt"/>
                <a:cs typeface="Cambria"/>
              </a:rPr>
              <a:t>1. halvår 25</a:t>
            </a:r>
          </a:p>
        </p:txBody>
      </p:sp>
      <p:sp>
        <p:nvSpPr>
          <p:cNvPr id="47" name="TextBox 49"/>
          <p:cNvSpPr txBox="1"/>
          <p:nvPr/>
        </p:nvSpPr>
        <p:spPr>
          <a:xfrm>
            <a:off x="6608637" y="327025"/>
            <a:ext cx="1080000" cy="273600"/>
          </a:xfrm>
          <a:prstGeom prst="roundRect">
            <a:avLst/>
          </a:prstGeom>
          <a:solidFill>
            <a:schemeClr val="accent2">
              <a:lumMod val="20000"/>
              <a:lumOff val="80000"/>
            </a:schemeClr>
          </a:solidFill>
          <a:ln/>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nchor="ctr" anchorCtr="1">
            <a:noAutofit/>
          </a:bodyPr>
          <a:lstStyle/>
          <a:p>
            <a:pPr algn="ctr"/>
            <a:r>
              <a:rPr lang="da-DK" sz="1600" b="1" dirty="0">
                <a:solidFill>
                  <a:schemeClr val="tx1"/>
                </a:solidFill>
                <a:latin typeface="+mj-lt"/>
                <a:cs typeface="Cambria"/>
              </a:rPr>
              <a:t>2. halvår 25</a:t>
            </a:r>
          </a:p>
        </p:txBody>
      </p:sp>
      <p:sp>
        <p:nvSpPr>
          <p:cNvPr id="53" name="Tekstboks 52"/>
          <p:cNvSpPr txBox="1"/>
          <p:nvPr/>
        </p:nvSpPr>
        <p:spPr>
          <a:xfrm>
            <a:off x="4027181" y="3418643"/>
            <a:ext cx="1993557" cy="830997"/>
          </a:xfrm>
          <a:prstGeom prst="rect">
            <a:avLst/>
          </a:prstGeom>
          <a:solidFill>
            <a:srgbClr val="FFD961"/>
          </a:solidFill>
          <a:ln>
            <a:solidFill>
              <a:schemeClr val="tx1"/>
            </a:solidFill>
          </a:ln>
        </p:spPr>
        <p:txBody>
          <a:bodyPr wrap="square" rtlCol="0">
            <a:spAutoFit/>
          </a:bodyPr>
          <a:lstStyle/>
          <a:p>
            <a:pPr algn="ctr"/>
            <a:r>
              <a:rPr lang="da-DK" sz="1600" dirty="0"/>
              <a:t>Sagsbehandling</a:t>
            </a:r>
          </a:p>
          <a:p>
            <a:pPr algn="ctr"/>
            <a:r>
              <a:rPr lang="da-DK" sz="1600" dirty="0"/>
              <a:t>Sygefravær</a:t>
            </a:r>
          </a:p>
          <a:p>
            <a:pPr algn="ctr"/>
            <a:r>
              <a:rPr lang="da-DK" sz="1600" dirty="0"/>
              <a:t>Afskedssager</a:t>
            </a:r>
            <a:endParaRPr lang="da-DK" sz="1100" dirty="0"/>
          </a:p>
        </p:txBody>
      </p:sp>
      <p:sp>
        <p:nvSpPr>
          <p:cNvPr id="57" name="Tekstboks 56"/>
          <p:cNvSpPr txBox="1"/>
          <p:nvPr/>
        </p:nvSpPr>
        <p:spPr>
          <a:xfrm>
            <a:off x="1607607" y="3203528"/>
            <a:ext cx="2127375" cy="553998"/>
          </a:xfrm>
          <a:prstGeom prst="rect">
            <a:avLst/>
          </a:prstGeom>
          <a:solidFill>
            <a:schemeClr val="accent3">
              <a:lumMod val="75000"/>
            </a:schemeClr>
          </a:solidFill>
          <a:ln>
            <a:solidFill>
              <a:srgbClr val="92D050"/>
            </a:solidFill>
          </a:ln>
        </p:spPr>
        <p:txBody>
          <a:bodyPr wrap="square" rtlCol="0">
            <a:spAutoFit/>
          </a:bodyPr>
          <a:lstStyle/>
          <a:p>
            <a:pPr algn="ctr"/>
            <a:r>
              <a:rPr lang="da-DK" dirty="0"/>
              <a:t>Kommunens økonomi</a:t>
            </a:r>
          </a:p>
          <a:p>
            <a:pPr algn="ctr"/>
            <a:r>
              <a:rPr lang="da-DK" sz="1200" dirty="0"/>
              <a:t>Budget 2025</a:t>
            </a:r>
          </a:p>
        </p:txBody>
      </p:sp>
      <p:sp>
        <p:nvSpPr>
          <p:cNvPr id="61" name="Tekstboks 60"/>
          <p:cNvSpPr txBox="1"/>
          <p:nvPr/>
        </p:nvSpPr>
        <p:spPr>
          <a:xfrm>
            <a:off x="2477671" y="2742741"/>
            <a:ext cx="1559459" cy="369332"/>
          </a:xfrm>
          <a:prstGeom prst="rect">
            <a:avLst/>
          </a:prstGeom>
          <a:solidFill>
            <a:schemeClr val="accent3">
              <a:lumMod val="75000"/>
            </a:schemeClr>
          </a:solidFill>
          <a:ln>
            <a:solidFill>
              <a:srgbClr val="92D050"/>
            </a:solidFill>
          </a:ln>
        </p:spPr>
        <p:txBody>
          <a:bodyPr wrap="square" rtlCol="0">
            <a:spAutoFit/>
          </a:bodyPr>
          <a:lstStyle/>
          <a:p>
            <a:pPr algn="ctr"/>
            <a:r>
              <a:rPr lang="da-DK" dirty="0"/>
              <a:t>Løntjek</a:t>
            </a:r>
            <a:endParaRPr lang="da-DK" sz="1200" dirty="0"/>
          </a:p>
        </p:txBody>
      </p:sp>
      <p:pic>
        <p:nvPicPr>
          <p:cNvPr id="4" name="Billede 3"/>
          <p:cNvPicPr>
            <a:picLocks noChangeAspect="1"/>
          </p:cNvPicPr>
          <p:nvPr/>
        </p:nvPicPr>
        <p:blipFill>
          <a:blip r:embed="rId16" cstate="print">
            <a:extLst>
              <a:ext uri="{BEBA8EAE-BF5A-486C-A8C5-ECC9F3942E4B}">
                <a14:imgProps xmlns:a14="http://schemas.microsoft.com/office/drawing/2010/main">
                  <a14:imgLayer r:embed="rId17">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8388424" y="5978429"/>
            <a:ext cx="578987" cy="605404"/>
          </a:xfrm>
          <a:prstGeom prst="rect">
            <a:avLst/>
          </a:prstGeom>
        </p:spPr>
      </p:pic>
      <p:sp>
        <p:nvSpPr>
          <p:cNvPr id="68" name="Tekstboks 67"/>
          <p:cNvSpPr txBox="1"/>
          <p:nvPr/>
        </p:nvSpPr>
        <p:spPr>
          <a:xfrm>
            <a:off x="5210585" y="2361243"/>
            <a:ext cx="2117174" cy="923330"/>
          </a:xfrm>
          <a:prstGeom prst="rect">
            <a:avLst/>
          </a:prstGeom>
          <a:solidFill>
            <a:srgbClr val="E5931B"/>
          </a:solidFill>
          <a:ln>
            <a:solidFill>
              <a:srgbClr val="D8C328"/>
            </a:solidFill>
          </a:ln>
        </p:spPr>
        <p:txBody>
          <a:bodyPr wrap="square" rtlCol="0">
            <a:spAutoFit/>
          </a:bodyPr>
          <a:lstStyle/>
          <a:p>
            <a:pPr algn="ctr"/>
            <a:r>
              <a:rPr lang="da-DK" dirty="0">
                <a:solidFill>
                  <a:schemeClr val="bg1">
                    <a:lumMod val="95000"/>
                  </a:schemeClr>
                </a:solidFill>
              </a:rPr>
              <a:t>Skolestruktur – sammenlægning af udskolingen</a:t>
            </a:r>
          </a:p>
        </p:txBody>
      </p:sp>
      <p:sp>
        <p:nvSpPr>
          <p:cNvPr id="48" name="Tekstboks 47"/>
          <p:cNvSpPr txBox="1"/>
          <p:nvPr/>
        </p:nvSpPr>
        <p:spPr>
          <a:xfrm>
            <a:off x="556798" y="5038456"/>
            <a:ext cx="1180040" cy="461665"/>
          </a:xfrm>
          <a:prstGeom prst="rect">
            <a:avLst/>
          </a:prstGeom>
          <a:solidFill>
            <a:schemeClr val="accent3">
              <a:lumMod val="75000"/>
            </a:schemeClr>
          </a:solidFill>
          <a:ln>
            <a:solidFill>
              <a:srgbClr val="92D050"/>
            </a:solidFill>
          </a:ln>
        </p:spPr>
        <p:txBody>
          <a:bodyPr wrap="square" rtlCol="0">
            <a:spAutoFit/>
          </a:bodyPr>
          <a:lstStyle/>
          <a:p>
            <a:pPr algn="ctr"/>
            <a:r>
              <a:rPr lang="da-DK" sz="2400" dirty="0">
                <a:solidFill>
                  <a:schemeClr val="bg1">
                    <a:lumMod val="95000"/>
                  </a:schemeClr>
                </a:solidFill>
              </a:rPr>
              <a:t>OK-24</a:t>
            </a:r>
          </a:p>
        </p:txBody>
      </p:sp>
      <p:sp>
        <p:nvSpPr>
          <p:cNvPr id="60" name="Tekstboks 59"/>
          <p:cNvSpPr txBox="1"/>
          <p:nvPr/>
        </p:nvSpPr>
        <p:spPr>
          <a:xfrm>
            <a:off x="7972892" y="888841"/>
            <a:ext cx="986456" cy="230832"/>
          </a:xfrm>
          <a:prstGeom prst="rect">
            <a:avLst/>
          </a:prstGeom>
          <a:solidFill>
            <a:schemeClr val="accent5">
              <a:lumMod val="75000"/>
            </a:schemeClr>
          </a:solidFill>
          <a:ln>
            <a:solidFill>
              <a:schemeClr val="accent5">
                <a:lumMod val="60000"/>
                <a:lumOff val="40000"/>
              </a:schemeClr>
            </a:solidFill>
          </a:ln>
        </p:spPr>
        <p:txBody>
          <a:bodyPr wrap="square" rtlCol="0">
            <a:spAutoFit/>
          </a:bodyPr>
          <a:lstStyle/>
          <a:p>
            <a:pPr algn="ctr"/>
            <a:r>
              <a:rPr lang="da-DK" sz="900" dirty="0">
                <a:solidFill>
                  <a:schemeClr val="bg1">
                    <a:lumMod val="95000"/>
                  </a:schemeClr>
                </a:solidFill>
              </a:rPr>
              <a:t>Medlemskursus?</a:t>
            </a:r>
          </a:p>
        </p:txBody>
      </p:sp>
      <p:sp>
        <p:nvSpPr>
          <p:cNvPr id="63" name="Tekstboks 62"/>
          <p:cNvSpPr txBox="1"/>
          <p:nvPr/>
        </p:nvSpPr>
        <p:spPr>
          <a:xfrm>
            <a:off x="6259894" y="4645023"/>
            <a:ext cx="1807582" cy="1200329"/>
          </a:xfrm>
          <a:prstGeom prst="rect">
            <a:avLst/>
          </a:prstGeom>
          <a:solidFill>
            <a:schemeClr val="accent5">
              <a:lumMod val="75000"/>
            </a:schemeClr>
          </a:solidFill>
          <a:ln>
            <a:solidFill>
              <a:schemeClr val="accent5">
                <a:lumMod val="60000"/>
                <a:lumOff val="40000"/>
              </a:schemeClr>
            </a:solidFill>
          </a:ln>
        </p:spPr>
        <p:txBody>
          <a:bodyPr wrap="square" rtlCol="0">
            <a:spAutoFit/>
          </a:bodyPr>
          <a:lstStyle/>
          <a:p>
            <a:pPr algn="ctr"/>
            <a:r>
              <a:rPr lang="da-DK" dirty="0">
                <a:solidFill>
                  <a:schemeClr val="bg1">
                    <a:lumMod val="95000"/>
                  </a:schemeClr>
                </a:solidFill>
              </a:rPr>
              <a:t>Sociale arrangementer:</a:t>
            </a:r>
          </a:p>
          <a:p>
            <a:pPr algn="ctr"/>
            <a:r>
              <a:rPr lang="da-DK" dirty="0">
                <a:solidFill>
                  <a:schemeClr val="bg1">
                    <a:lumMod val="95000"/>
                  </a:schemeClr>
                </a:solidFill>
              </a:rPr>
              <a:t>DLF’s jubilæum</a:t>
            </a:r>
          </a:p>
          <a:p>
            <a:pPr algn="ctr"/>
            <a:r>
              <a:rPr lang="da-DK" dirty="0">
                <a:solidFill>
                  <a:schemeClr val="bg1">
                    <a:lumMod val="95000"/>
                  </a:schemeClr>
                </a:solidFill>
              </a:rPr>
              <a:t>7. juni 2024</a:t>
            </a:r>
          </a:p>
        </p:txBody>
      </p:sp>
      <p:sp>
        <p:nvSpPr>
          <p:cNvPr id="64" name="Tekstboks 63"/>
          <p:cNvSpPr txBox="1"/>
          <p:nvPr/>
        </p:nvSpPr>
        <p:spPr>
          <a:xfrm>
            <a:off x="6502188" y="3773952"/>
            <a:ext cx="2024890" cy="369332"/>
          </a:xfrm>
          <a:prstGeom prst="rect">
            <a:avLst/>
          </a:prstGeom>
          <a:solidFill>
            <a:schemeClr val="accent5">
              <a:lumMod val="75000"/>
            </a:schemeClr>
          </a:solidFill>
          <a:ln>
            <a:solidFill>
              <a:schemeClr val="accent5">
                <a:lumMod val="60000"/>
                <a:lumOff val="40000"/>
              </a:schemeClr>
            </a:solidFill>
          </a:ln>
        </p:spPr>
        <p:txBody>
          <a:bodyPr wrap="square" rtlCol="0">
            <a:spAutoFit/>
          </a:bodyPr>
          <a:lstStyle/>
          <a:p>
            <a:pPr algn="ctr"/>
            <a:r>
              <a:rPr lang="da-DK" dirty="0">
                <a:solidFill>
                  <a:schemeClr val="bg1">
                    <a:lumMod val="95000"/>
                  </a:schemeClr>
                </a:solidFill>
              </a:rPr>
              <a:t>Faglig Klub</a:t>
            </a:r>
            <a:endParaRPr lang="da-DK" sz="1200" dirty="0">
              <a:solidFill>
                <a:schemeClr val="bg1">
                  <a:lumMod val="95000"/>
                </a:schemeClr>
              </a:solidFill>
            </a:endParaRPr>
          </a:p>
        </p:txBody>
      </p:sp>
      <p:sp>
        <p:nvSpPr>
          <p:cNvPr id="66" name="Tekstboks 65"/>
          <p:cNvSpPr txBox="1"/>
          <p:nvPr/>
        </p:nvSpPr>
        <p:spPr>
          <a:xfrm>
            <a:off x="5185651" y="5968965"/>
            <a:ext cx="2166729" cy="369332"/>
          </a:xfrm>
          <a:prstGeom prst="rect">
            <a:avLst/>
          </a:prstGeom>
          <a:solidFill>
            <a:schemeClr val="accent5">
              <a:lumMod val="75000"/>
            </a:schemeClr>
          </a:solidFill>
          <a:ln>
            <a:solidFill>
              <a:schemeClr val="accent5">
                <a:lumMod val="60000"/>
                <a:lumOff val="40000"/>
              </a:schemeClr>
            </a:solidFill>
          </a:ln>
        </p:spPr>
        <p:txBody>
          <a:bodyPr wrap="square" rtlCol="0">
            <a:spAutoFit/>
          </a:bodyPr>
          <a:lstStyle/>
          <a:p>
            <a:pPr algn="ctr"/>
            <a:r>
              <a:rPr lang="da-DK" dirty="0">
                <a:solidFill>
                  <a:schemeClr val="bg1">
                    <a:lumMod val="95000"/>
                  </a:schemeClr>
                </a:solidFill>
              </a:rPr>
              <a:t>Møder om OK-24</a:t>
            </a:r>
          </a:p>
        </p:txBody>
      </p:sp>
      <p:sp>
        <p:nvSpPr>
          <p:cNvPr id="70" name="Tekstboks 69"/>
          <p:cNvSpPr txBox="1"/>
          <p:nvPr/>
        </p:nvSpPr>
        <p:spPr>
          <a:xfrm>
            <a:off x="2373997" y="5158834"/>
            <a:ext cx="1678330" cy="553998"/>
          </a:xfrm>
          <a:prstGeom prst="rect">
            <a:avLst/>
          </a:prstGeom>
          <a:solidFill>
            <a:srgbClr val="E5931B"/>
          </a:solidFill>
          <a:ln>
            <a:solidFill>
              <a:srgbClr val="FFC000"/>
            </a:solidFill>
          </a:ln>
        </p:spPr>
        <p:txBody>
          <a:bodyPr wrap="square" rtlCol="0">
            <a:spAutoFit/>
          </a:bodyPr>
          <a:lstStyle/>
          <a:p>
            <a:pPr algn="ctr"/>
            <a:r>
              <a:rPr lang="da-DK" dirty="0">
                <a:solidFill>
                  <a:schemeClr val="bg1">
                    <a:lumMod val="95000"/>
                  </a:schemeClr>
                </a:solidFill>
              </a:rPr>
              <a:t>PPR</a:t>
            </a:r>
          </a:p>
          <a:p>
            <a:pPr algn="ctr"/>
            <a:r>
              <a:rPr lang="da-DK" sz="1200" dirty="0">
                <a:solidFill>
                  <a:schemeClr val="bg1">
                    <a:lumMod val="95000"/>
                  </a:schemeClr>
                </a:solidFill>
              </a:rPr>
              <a:t>Det nye socialområde</a:t>
            </a:r>
          </a:p>
        </p:txBody>
      </p:sp>
      <p:sp>
        <p:nvSpPr>
          <p:cNvPr id="3" name="Tekstboks 2"/>
          <p:cNvSpPr txBox="1"/>
          <p:nvPr/>
        </p:nvSpPr>
        <p:spPr>
          <a:xfrm>
            <a:off x="7884368" y="106264"/>
            <a:ext cx="1138909" cy="307777"/>
          </a:xfrm>
          <a:prstGeom prst="rect">
            <a:avLst/>
          </a:prstGeom>
          <a:noFill/>
        </p:spPr>
        <p:txBody>
          <a:bodyPr wrap="square" rtlCol="0">
            <a:spAutoFit/>
          </a:bodyPr>
          <a:lstStyle/>
          <a:p>
            <a:r>
              <a:rPr lang="da-DK" sz="1400" dirty="0"/>
              <a:t>21/3-2024</a:t>
            </a:r>
          </a:p>
        </p:txBody>
      </p:sp>
      <p:sp>
        <p:nvSpPr>
          <p:cNvPr id="75" name="Tekstboks 52">
            <a:extLst>
              <a:ext uri="{FF2B5EF4-FFF2-40B4-BE49-F238E27FC236}">
                <a16:creationId xmlns:a16="http://schemas.microsoft.com/office/drawing/2014/main" id="{BD706A3D-9A4F-4A47-A323-473644D81964}"/>
              </a:ext>
            </a:extLst>
          </p:cNvPr>
          <p:cNvSpPr txBox="1"/>
          <p:nvPr/>
        </p:nvSpPr>
        <p:spPr>
          <a:xfrm>
            <a:off x="6663643" y="1671825"/>
            <a:ext cx="1006044" cy="338554"/>
          </a:xfrm>
          <a:prstGeom prst="rect">
            <a:avLst/>
          </a:prstGeom>
          <a:solidFill>
            <a:srgbClr val="FFD961"/>
          </a:solidFill>
          <a:ln>
            <a:solidFill>
              <a:schemeClr val="tx1"/>
            </a:solidFill>
          </a:ln>
        </p:spPr>
        <p:txBody>
          <a:bodyPr wrap="square" rtlCol="0">
            <a:spAutoFit/>
          </a:bodyPr>
          <a:lstStyle/>
          <a:p>
            <a:pPr algn="ctr"/>
            <a:r>
              <a:rPr lang="da-DK" sz="1600" dirty="0"/>
              <a:t>AM</a:t>
            </a:r>
            <a:endParaRPr lang="da-DK" sz="1100" dirty="0"/>
          </a:p>
        </p:txBody>
      </p:sp>
      <p:sp>
        <p:nvSpPr>
          <p:cNvPr id="76" name="Tekstboks 52">
            <a:extLst>
              <a:ext uri="{FF2B5EF4-FFF2-40B4-BE49-F238E27FC236}">
                <a16:creationId xmlns:a16="http://schemas.microsoft.com/office/drawing/2014/main" id="{8835BA23-4188-4A1C-94C1-9528E1E6EC4B}"/>
              </a:ext>
            </a:extLst>
          </p:cNvPr>
          <p:cNvSpPr txBox="1"/>
          <p:nvPr/>
        </p:nvSpPr>
        <p:spPr>
          <a:xfrm>
            <a:off x="718300" y="2261397"/>
            <a:ext cx="2275044" cy="338554"/>
          </a:xfrm>
          <a:prstGeom prst="rect">
            <a:avLst/>
          </a:prstGeom>
          <a:solidFill>
            <a:srgbClr val="90B8E8"/>
          </a:solidFill>
          <a:ln>
            <a:solidFill>
              <a:srgbClr val="9EF1FC"/>
            </a:solidFill>
          </a:ln>
        </p:spPr>
        <p:txBody>
          <a:bodyPr wrap="square" rtlCol="0">
            <a:spAutoFit/>
          </a:bodyPr>
          <a:lstStyle/>
          <a:p>
            <a:pPr algn="ctr"/>
            <a:r>
              <a:rPr lang="da-DK" sz="1600" dirty="0"/>
              <a:t>Rekruttering/fastholdelse</a:t>
            </a:r>
          </a:p>
        </p:txBody>
      </p:sp>
      <p:sp>
        <p:nvSpPr>
          <p:cNvPr id="23" name="Tekstboks 67">
            <a:extLst>
              <a:ext uri="{FF2B5EF4-FFF2-40B4-BE49-F238E27FC236}">
                <a16:creationId xmlns:a16="http://schemas.microsoft.com/office/drawing/2014/main" id="{3C6F0E15-2DDF-0710-8E4F-2A119FC45978}"/>
              </a:ext>
            </a:extLst>
          </p:cNvPr>
          <p:cNvSpPr txBox="1"/>
          <p:nvPr/>
        </p:nvSpPr>
        <p:spPr>
          <a:xfrm>
            <a:off x="3424102" y="4407467"/>
            <a:ext cx="2117174" cy="646331"/>
          </a:xfrm>
          <a:prstGeom prst="rect">
            <a:avLst/>
          </a:prstGeom>
          <a:solidFill>
            <a:srgbClr val="E5931B"/>
          </a:solidFill>
          <a:ln>
            <a:solidFill>
              <a:srgbClr val="D8C328"/>
            </a:solidFill>
          </a:ln>
        </p:spPr>
        <p:txBody>
          <a:bodyPr wrap="square" rtlCol="0">
            <a:spAutoFit/>
          </a:bodyPr>
          <a:lstStyle/>
          <a:p>
            <a:pPr algn="ctr"/>
            <a:r>
              <a:rPr lang="da-DK" dirty="0">
                <a:solidFill>
                  <a:schemeClr val="bg1">
                    <a:lumMod val="95000"/>
                  </a:schemeClr>
                </a:solidFill>
              </a:rPr>
              <a:t>Opdateret</a:t>
            </a:r>
          </a:p>
          <a:p>
            <a:pPr algn="ctr"/>
            <a:r>
              <a:rPr lang="da-DK" dirty="0" err="1">
                <a:solidFill>
                  <a:schemeClr val="bg1">
                    <a:lumMod val="95000"/>
                  </a:schemeClr>
                </a:solidFill>
              </a:rPr>
              <a:t>Lokalaftale</a:t>
            </a:r>
            <a:endParaRPr lang="da-DK" sz="1200" dirty="0">
              <a:solidFill>
                <a:schemeClr val="bg1">
                  <a:lumMod val="95000"/>
                </a:schemeClr>
              </a:solidFill>
            </a:endParaRPr>
          </a:p>
        </p:txBody>
      </p:sp>
      <p:sp>
        <p:nvSpPr>
          <p:cNvPr id="26" name="Tekstboks 52">
            <a:extLst>
              <a:ext uri="{FF2B5EF4-FFF2-40B4-BE49-F238E27FC236}">
                <a16:creationId xmlns:a16="http://schemas.microsoft.com/office/drawing/2014/main" id="{83A265CB-44A2-190A-B0A1-5C543C4BC2BF}"/>
              </a:ext>
            </a:extLst>
          </p:cNvPr>
          <p:cNvSpPr txBox="1"/>
          <p:nvPr/>
        </p:nvSpPr>
        <p:spPr>
          <a:xfrm>
            <a:off x="4581621" y="721851"/>
            <a:ext cx="1993557" cy="338554"/>
          </a:xfrm>
          <a:prstGeom prst="rect">
            <a:avLst/>
          </a:prstGeom>
          <a:solidFill>
            <a:srgbClr val="90B8E8"/>
          </a:solidFill>
          <a:ln>
            <a:solidFill>
              <a:srgbClr val="9EF1FC"/>
            </a:solidFill>
          </a:ln>
        </p:spPr>
        <p:txBody>
          <a:bodyPr wrap="square" rtlCol="0">
            <a:spAutoFit/>
          </a:bodyPr>
          <a:lstStyle/>
          <a:p>
            <a:pPr algn="ctr"/>
            <a:r>
              <a:rPr lang="da-DK" sz="1600" dirty="0"/>
              <a:t>2-lærertimer</a:t>
            </a:r>
          </a:p>
        </p:txBody>
      </p:sp>
      <p:sp>
        <p:nvSpPr>
          <p:cNvPr id="27" name="Tekstboks 47">
            <a:extLst>
              <a:ext uri="{FF2B5EF4-FFF2-40B4-BE49-F238E27FC236}">
                <a16:creationId xmlns:a16="http://schemas.microsoft.com/office/drawing/2014/main" id="{0DBCD84A-B0E9-7724-B83B-394F3DF771DC}"/>
              </a:ext>
            </a:extLst>
          </p:cNvPr>
          <p:cNvSpPr txBox="1"/>
          <p:nvPr/>
        </p:nvSpPr>
        <p:spPr>
          <a:xfrm>
            <a:off x="4703507" y="1549994"/>
            <a:ext cx="1067998" cy="369332"/>
          </a:xfrm>
          <a:prstGeom prst="rect">
            <a:avLst/>
          </a:prstGeom>
          <a:solidFill>
            <a:schemeClr val="accent2">
              <a:lumMod val="60000"/>
              <a:lumOff val="40000"/>
            </a:schemeClr>
          </a:solidFill>
          <a:ln>
            <a:solidFill>
              <a:srgbClr val="92D050"/>
            </a:solidFill>
          </a:ln>
        </p:spPr>
        <p:txBody>
          <a:bodyPr wrap="square" rtlCol="0">
            <a:spAutoFit/>
          </a:bodyPr>
          <a:lstStyle/>
          <a:p>
            <a:pPr algn="ctr"/>
            <a:r>
              <a:rPr lang="da-DK" dirty="0"/>
              <a:t>Inklusion</a:t>
            </a:r>
            <a:endParaRPr lang="da-DK" sz="1200" dirty="0"/>
          </a:p>
        </p:txBody>
      </p:sp>
      <p:sp>
        <p:nvSpPr>
          <p:cNvPr id="29" name="Tekstboks 69">
            <a:extLst>
              <a:ext uri="{FF2B5EF4-FFF2-40B4-BE49-F238E27FC236}">
                <a16:creationId xmlns:a16="http://schemas.microsoft.com/office/drawing/2014/main" id="{D6814426-8304-4BBD-970B-31EE993465BA}"/>
              </a:ext>
            </a:extLst>
          </p:cNvPr>
          <p:cNvSpPr txBox="1"/>
          <p:nvPr/>
        </p:nvSpPr>
        <p:spPr>
          <a:xfrm>
            <a:off x="1062803" y="5810145"/>
            <a:ext cx="2562198" cy="553998"/>
          </a:xfrm>
          <a:prstGeom prst="rect">
            <a:avLst/>
          </a:prstGeom>
          <a:solidFill>
            <a:srgbClr val="E5931B"/>
          </a:solidFill>
          <a:ln>
            <a:solidFill>
              <a:srgbClr val="D8C328"/>
            </a:solidFill>
          </a:ln>
        </p:spPr>
        <p:txBody>
          <a:bodyPr wrap="square" rtlCol="0">
            <a:spAutoFit/>
          </a:bodyPr>
          <a:lstStyle/>
          <a:p>
            <a:pPr algn="ctr"/>
            <a:r>
              <a:rPr lang="da-DK" dirty="0">
                <a:solidFill>
                  <a:schemeClr val="bg1">
                    <a:lumMod val="95000"/>
                  </a:schemeClr>
                </a:solidFill>
              </a:rPr>
              <a:t>Læringskonsulenter</a:t>
            </a:r>
          </a:p>
          <a:p>
            <a:pPr algn="ctr"/>
            <a:r>
              <a:rPr lang="da-DK" sz="1200" dirty="0">
                <a:solidFill>
                  <a:schemeClr val="bg1">
                    <a:lumMod val="95000"/>
                  </a:schemeClr>
                </a:solidFill>
              </a:rPr>
              <a:t>Det nye socialområde</a:t>
            </a:r>
          </a:p>
        </p:txBody>
      </p:sp>
      <p:sp>
        <p:nvSpPr>
          <p:cNvPr id="30" name="Tekstboks 58">
            <a:extLst>
              <a:ext uri="{FF2B5EF4-FFF2-40B4-BE49-F238E27FC236}">
                <a16:creationId xmlns:a16="http://schemas.microsoft.com/office/drawing/2014/main" id="{3941516B-CC89-9756-5AC2-193043ADBD54}"/>
              </a:ext>
            </a:extLst>
          </p:cNvPr>
          <p:cNvSpPr txBox="1"/>
          <p:nvPr/>
        </p:nvSpPr>
        <p:spPr>
          <a:xfrm>
            <a:off x="1071657" y="1700314"/>
            <a:ext cx="2305708" cy="369332"/>
          </a:xfrm>
          <a:prstGeom prst="rect">
            <a:avLst/>
          </a:prstGeom>
          <a:solidFill>
            <a:srgbClr val="90B8E8"/>
          </a:solidFill>
          <a:ln>
            <a:solidFill>
              <a:srgbClr val="9EF1FC"/>
            </a:solidFill>
          </a:ln>
        </p:spPr>
        <p:txBody>
          <a:bodyPr wrap="square" rtlCol="0">
            <a:spAutoFit/>
          </a:bodyPr>
          <a:lstStyle/>
          <a:p>
            <a:pPr algn="ctr"/>
            <a:r>
              <a:rPr lang="da-DK" dirty="0"/>
              <a:t>Folkeskolereform</a:t>
            </a:r>
            <a:endParaRPr lang="da-DK" sz="1200" dirty="0"/>
          </a:p>
        </p:txBody>
      </p:sp>
      <p:sp>
        <p:nvSpPr>
          <p:cNvPr id="31" name="Tekstboks 58">
            <a:extLst>
              <a:ext uri="{FF2B5EF4-FFF2-40B4-BE49-F238E27FC236}">
                <a16:creationId xmlns:a16="http://schemas.microsoft.com/office/drawing/2014/main" id="{85FD507F-4AE2-19F0-9BD4-3EE02CB0EEA5}"/>
              </a:ext>
            </a:extLst>
          </p:cNvPr>
          <p:cNvSpPr txBox="1"/>
          <p:nvPr/>
        </p:nvSpPr>
        <p:spPr>
          <a:xfrm>
            <a:off x="2748518" y="1204496"/>
            <a:ext cx="1710745" cy="369332"/>
          </a:xfrm>
          <a:prstGeom prst="rect">
            <a:avLst/>
          </a:prstGeom>
          <a:solidFill>
            <a:srgbClr val="90B8E8"/>
          </a:solidFill>
          <a:ln>
            <a:solidFill>
              <a:srgbClr val="9EF1FC"/>
            </a:solidFill>
          </a:ln>
        </p:spPr>
        <p:txBody>
          <a:bodyPr wrap="square" rtlCol="0">
            <a:spAutoFit/>
          </a:bodyPr>
          <a:lstStyle/>
          <a:p>
            <a:pPr algn="ctr"/>
            <a:r>
              <a:rPr lang="da-DK" dirty="0"/>
              <a:t>Frisættelse</a:t>
            </a:r>
            <a:endParaRPr lang="da-DK" sz="1200" dirty="0"/>
          </a:p>
        </p:txBody>
      </p:sp>
      <p:sp>
        <p:nvSpPr>
          <p:cNvPr id="32" name="Tekstboks 58">
            <a:extLst>
              <a:ext uri="{FF2B5EF4-FFF2-40B4-BE49-F238E27FC236}">
                <a16:creationId xmlns:a16="http://schemas.microsoft.com/office/drawing/2014/main" id="{4FCFE5EC-ADD6-8458-1FF0-6620E5102B9F}"/>
              </a:ext>
            </a:extLst>
          </p:cNvPr>
          <p:cNvSpPr txBox="1"/>
          <p:nvPr/>
        </p:nvSpPr>
        <p:spPr>
          <a:xfrm>
            <a:off x="793011" y="799648"/>
            <a:ext cx="1629192" cy="369332"/>
          </a:xfrm>
          <a:prstGeom prst="rect">
            <a:avLst/>
          </a:prstGeom>
          <a:solidFill>
            <a:srgbClr val="90B8E8"/>
          </a:solidFill>
          <a:ln>
            <a:solidFill>
              <a:srgbClr val="9EF1FC"/>
            </a:solidFill>
          </a:ln>
        </p:spPr>
        <p:txBody>
          <a:bodyPr wrap="square" rtlCol="0">
            <a:spAutoFit/>
          </a:bodyPr>
          <a:lstStyle/>
          <a:p>
            <a:pPr algn="ctr"/>
            <a:r>
              <a:rPr lang="da-DK" dirty="0"/>
              <a:t>Fagfornyelse</a:t>
            </a:r>
            <a:endParaRPr lang="da-DK" sz="1200" dirty="0"/>
          </a:p>
        </p:txBody>
      </p:sp>
      <p:sp>
        <p:nvSpPr>
          <p:cNvPr id="34" name="Tekstboks 56">
            <a:extLst>
              <a:ext uri="{FF2B5EF4-FFF2-40B4-BE49-F238E27FC236}">
                <a16:creationId xmlns:a16="http://schemas.microsoft.com/office/drawing/2014/main" id="{EFA32F02-2C68-2C8A-E9D7-7B594F0A0AAE}"/>
              </a:ext>
            </a:extLst>
          </p:cNvPr>
          <p:cNvSpPr txBox="1"/>
          <p:nvPr/>
        </p:nvSpPr>
        <p:spPr>
          <a:xfrm>
            <a:off x="718300" y="4338569"/>
            <a:ext cx="2127375" cy="553998"/>
          </a:xfrm>
          <a:prstGeom prst="rect">
            <a:avLst/>
          </a:prstGeom>
          <a:solidFill>
            <a:schemeClr val="accent3">
              <a:lumMod val="75000"/>
            </a:schemeClr>
          </a:solidFill>
          <a:ln>
            <a:solidFill>
              <a:srgbClr val="92D050"/>
            </a:solidFill>
          </a:ln>
        </p:spPr>
        <p:txBody>
          <a:bodyPr wrap="square" rtlCol="0">
            <a:spAutoFit/>
          </a:bodyPr>
          <a:lstStyle/>
          <a:p>
            <a:pPr algn="ctr"/>
            <a:r>
              <a:rPr lang="da-DK" dirty="0"/>
              <a:t>National økonomi</a:t>
            </a:r>
          </a:p>
          <a:p>
            <a:pPr algn="ctr"/>
            <a:r>
              <a:rPr lang="da-DK" sz="1200" dirty="0"/>
              <a:t>Investering i folkeskolen?</a:t>
            </a:r>
          </a:p>
        </p:txBody>
      </p:sp>
      <p:sp>
        <p:nvSpPr>
          <p:cNvPr id="35" name="Tekstboks 60">
            <a:extLst>
              <a:ext uri="{FF2B5EF4-FFF2-40B4-BE49-F238E27FC236}">
                <a16:creationId xmlns:a16="http://schemas.microsoft.com/office/drawing/2014/main" id="{96456B1E-54A3-6613-08D1-49DF9D0A2EF4}"/>
              </a:ext>
            </a:extLst>
          </p:cNvPr>
          <p:cNvSpPr txBox="1"/>
          <p:nvPr/>
        </p:nvSpPr>
        <p:spPr>
          <a:xfrm>
            <a:off x="3441057" y="2263013"/>
            <a:ext cx="1673531" cy="369332"/>
          </a:xfrm>
          <a:prstGeom prst="rect">
            <a:avLst/>
          </a:prstGeom>
          <a:solidFill>
            <a:schemeClr val="accent3">
              <a:lumMod val="75000"/>
            </a:schemeClr>
          </a:solidFill>
          <a:ln>
            <a:solidFill>
              <a:srgbClr val="92D050"/>
            </a:solidFill>
          </a:ln>
        </p:spPr>
        <p:txBody>
          <a:bodyPr wrap="square" rtlCol="0">
            <a:spAutoFit/>
          </a:bodyPr>
          <a:lstStyle/>
          <a:p>
            <a:pPr algn="ctr"/>
            <a:r>
              <a:rPr lang="da-DK" dirty="0"/>
              <a:t>Lønforhandling</a:t>
            </a:r>
            <a:endParaRPr lang="da-DK" sz="1200" dirty="0"/>
          </a:p>
        </p:txBody>
      </p:sp>
      <p:sp>
        <p:nvSpPr>
          <p:cNvPr id="36" name="Tekstboks 56">
            <a:extLst>
              <a:ext uri="{FF2B5EF4-FFF2-40B4-BE49-F238E27FC236}">
                <a16:creationId xmlns:a16="http://schemas.microsoft.com/office/drawing/2014/main" id="{7841263B-699A-7886-976F-5E0E54DC1362}"/>
              </a:ext>
            </a:extLst>
          </p:cNvPr>
          <p:cNvSpPr txBox="1"/>
          <p:nvPr/>
        </p:nvSpPr>
        <p:spPr>
          <a:xfrm>
            <a:off x="1408742" y="3840657"/>
            <a:ext cx="2127375" cy="369332"/>
          </a:xfrm>
          <a:prstGeom prst="rect">
            <a:avLst/>
          </a:prstGeom>
          <a:solidFill>
            <a:schemeClr val="accent3">
              <a:lumMod val="75000"/>
            </a:schemeClr>
          </a:solidFill>
          <a:ln>
            <a:solidFill>
              <a:srgbClr val="92D050"/>
            </a:solidFill>
          </a:ln>
        </p:spPr>
        <p:txBody>
          <a:bodyPr wrap="square" rtlCol="0">
            <a:spAutoFit/>
          </a:bodyPr>
          <a:lstStyle/>
          <a:p>
            <a:pPr algn="ctr"/>
            <a:r>
              <a:rPr lang="da-DK" dirty="0"/>
              <a:t>Tildelingsmodel</a:t>
            </a:r>
            <a:endParaRPr lang="da-DK" sz="1200" dirty="0"/>
          </a:p>
        </p:txBody>
      </p:sp>
    </p:spTree>
    <p:extLst>
      <p:ext uri="{BB962C8B-B14F-4D97-AF65-F5344CB8AC3E}">
        <p14:creationId xmlns:p14="http://schemas.microsoft.com/office/powerpoint/2010/main" val="2713127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A6A647-3A94-4655-980C-3B08EE631445}"/>
              </a:ext>
            </a:extLst>
          </p:cNvPr>
          <p:cNvSpPr>
            <a:spLocks noGrp="1"/>
          </p:cNvSpPr>
          <p:nvPr>
            <p:ph type="title"/>
          </p:nvPr>
        </p:nvSpPr>
        <p:spPr/>
        <p:txBody>
          <a:bodyPr/>
          <a:lstStyle/>
          <a:p>
            <a:r>
              <a:rPr lang="da-DK" dirty="0"/>
              <a:t>INKLUSION</a:t>
            </a:r>
          </a:p>
        </p:txBody>
      </p:sp>
      <p:sp>
        <p:nvSpPr>
          <p:cNvPr id="3" name="Pladsholder til indhold 2">
            <a:extLst>
              <a:ext uri="{FF2B5EF4-FFF2-40B4-BE49-F238E27FC236}">
                <a16:creationId xmlns:a16="http://schemas.microsoft.com/office/drawing/2014/main" id="{86ADED1F-E2FA-44AC-95FC-9C285DC1E43E}"/>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marL="0" indent="0">
              <a:buNone/>
            </a:pPr>
            <a:endParaRPr lang="da-DK" dirty="0"/>
          </a:p>
        </p:txBody>
      </p:sp>
      <p:sp>
        <p:nvSpPr>
          <p:cNvPr id="4" name="Ellipse 3">
            <a:extLst>
              <a:ext uri="{FF2B5EF4-FFF2-40B4-BE49-F238E27FC236}">
                <a16:creationId xmlns:a16="http://schemas.microsoft.com/office/drawing/2014/main" id="{28077F95-C4E9-4D05-9F58-C61965D90EF3}"/>
              </a:ext>
            </a:extLst>
          </p:cNvPr>
          <p:cNvSpPr/>
          <p:nvPr/>
        </p:nvSpPr>
        <p:spPr>
          <a:xfrm>
            <a:off x="1547664" y="2276872"/>
            <a:ext cx="2376264" cy="2304255"/>
          </a:xfrm>
          <a:prstGeom prst="ellipse">
            <a:avLst/>
          </a:prstGeom>
          <a:solidFill>
            <a:srgbClr val="90B8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800" b="1" dirty="0">
                <a:solidFill>
                  <a:schemeClr val="tx1"/>
                </a:solidFill>
              </a:rPr>
              <a:t>Inklusion</a:t>
            </a:r>
          </a:p>
        </p:txBody>
      </p:sp>
      <p:grpSp>
        <p:nvGrpSpPr>
          <p:cNvPr id="22" name="Gruppe 21">
            <a:extLst>
              <a:ext uri="{FF2B5EF4-FFF2-40B4-BE49-F238E27FC236}">
                <a16:creationId xmlns:a16="http://schemas.microsoft.com/office/drawing/2014/main" id="{7C248CC0-1EE4-4D3F-8547-C92FDFBE073E}"/>
              </a:ext>
            </a:extLst>
          </p:cNvPr>
          <p:cNvGrpSpPr/>
          <p:nvPr/>
        </p:nvGrpSpPr>
        <p:grpSpPr>
          <a:xfrm>
            <a:off x="3462011" y="2029810"/>
            <a:ext cx="2018475" cy="590917"/>
            <a:chOff x="3419872" y="1662711"/>
            <a:chExt cx="2558049" cy="1260493"/>
          </a:xfrm>
          <a:solidFill>
            <a:schemeClr val="bg2">
              <a:lumMod val="40000"/>
              <a:lumOff val="60000"/>
            </a:schemeClr>
          </a:solidFill>
        </p:grpSpPr>
        <p:sp>
          <p:nvSpPr>
            <p:cNvPr id="7" name="Tekstfelt 6">
              <a:extLst>
                <a:ext uri="{FF2B5EF4-FFF2-40B4-BE49-F238E27FC236}">
                  <a16:creationId xmlns:a16="http://schemas.microsoft.com/office/drawing/2014/main" id="{FAF3CAD4-CB90-46CA-825C-826E8B3073D8}"/>
                </a:ext>
              </a:extLst>
            </p:cNvPr>
            <p:cNvSpPr txBox="1"/>
            <p:nvPr/>
          </p:nvSpPr>
          <p:spPr>
            <a:xfrm>
              <a:off x="3745673" y="1662711"/>
              <a:ext cx="2232248" cy="787827"/>
            </a:xfrm>
            <a:prstGeom prst="rect">
              <a:avLst/>
            </a:prstGeom>
            <a:solidFill>
              <a:srgbClr val="9EF1FC"/>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da-DK" dirty="0">
                  <a:solidFill>
                    <a:schemeClr val="tx1"/>
                  </a:solidFill>
                </a:rPr>
                <a:t>Økonomi</a:t>
              </a:r>
            </a:p>
          </p:txBody>
        </p:sp>
        <p:cxnSp>
          <p:nvCxnSpPr>
            <p:cNvPr id="6" name="Lige pilforbindelse 5">
              <a:extLst>
                <a:ext uri="{FF2B5EF4-FFF2-40B4-BE49-F238E27FC236}">
                  <a16:creationId xmlns:a16="http://schemas.microsoft.com/office/drawing/2014/main" id="{F13C2A44-84B8-4034-A9BE-E62D4D9BB739}"/>
                </a:ext>
              </a:extLst>
            </p:cNvPr>
            <p:cNvCxnSpPr>
              <a:cxnSpLocks/>
            </p:cNvCxnSpPr>
            <p:nvPr/>
          </p:nvCxnSpPr>
          <p:spPr>
            <a:xfrm flipV="1">
              <a:off x="3419872" y="2509578"/>
              <a:ext cx="325801" cy="413626"/>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3" name="Gruppe 22">
            <a:extLst>
              <a:ext uri="{FF2B5EF4-FFF2-40B4-BE49-F238E27FC236}">
                <a16:creationId xmlns:a16="http://schemas.microsoft.com/office/drawing/2014/main" id="{A6C934C0-2D01-4597-820B-598DA51B55E9}"/>
              </a:ext>
            </a:extLst>
          </p:cNvPr>
          <p:cNvGrpSpPr/>
          <p:nvPr/>
        </p:nvGrpSpPr>
        <p:grpSpPr>
          <a:xfrm>
            <a:off x="3662694" y="2713060"/>
            <a:ext cx="2208818" cy="369332"/>
            <a:chOff x="3726023" y="2713060"/>
            <a:chExt cx="2784886" cy="369332"/>
          </a:xfrm>
          <a:solidFill>
            <a:schemeClr val="bg2">
              <a:lumMod val="60000"/>
              <a:lumOff val="40000"/>
            </a:schemeClr>
          </a:solidFill>
        </p:grpSpPr>
        <p:sp>
          <p:nvSpPr>
            <p:cNvPr id="13" name="Tekstfelt 12">
              <a:extLst>
                <a:ext uri="{FF2B5EF4-FFF2-40B4-BE49-F238E27FC236}">
                  <a16:creationId xmlns:a16="http://schemas.microsoft.com/office/drawing/2014/main" id="{E759A166-3719-4A8B-A399-CB9EF16E484C}"/>
                </a:ext>
              </a:extLst>
            </p:cNvPr>
            <p:cNvSpPr txBox="1"/>
            <p:nvPr/>
          </p:nvSpPr>
          <p:spPr>
            <a:xfrm>
              <a:off x="4325294" y="2713060"/>
              <a:ext cx="2185615" cy="369332"/>
            </a:xfrm>
            <a:prstGeom prst="rect">
              <a:avLst/>
            </a:prstGeom>
            <a:solidFill>
              <a:srgbClr val="62ECFA"/>
            </a:solidFill>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da-DK" dirty="0">
                  <a:solidFill>
                    <a:schemeClr val="tx1"/>
                  </a:solidFill>
                </a:rPr>
                <a:t>Kompetencer</a:t>
              </a:r>
            </a:p>
          </p:txBody>
        </p:sp>
        <p:cxnSp>
          <p:nvCxnSpPr>
            <p:cNvPr id="17" name="Lige pilforbindelse 16">
              <a:extLst>
                <a:ext uri="{FF2B5EF4-FFF2-40B4-BE49-F238E27FC236}">
                  <a16:creationId xmlns:a16="http://schemas.microsoft.com/office/drawing/2014/main" id="{2EC07428-02D5-437B-8754-D0DAB7DC89BA}"/>
                </a:ext>
              </a:extLst>
            </p:cNvPr>
            <p:cNvCxnSpPr>
              <a:cxnSpLocks/>
              <a:endCxn id="13" idx="1"/>
            </p:cNvCxnSpPr>
            <p:nvPr/>
          </p:nvCxnSpPr>
          <p:spPr>
            <a:xfrm flipV="1">
              <a:off x="3726023" y="2897726"/>
              <a:ext cx="599271" cy="138499"/>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4" name="Gruppe 23">
            <a:extLst>
              <a:ext uri="{FF2B5EF4-FFF2-40B4-BE49-F238E27FC236}">
                <a16:creationId xmlns:a16="http://schemas.microsoft.com/office/drawing/2014/main" id="{0470CA6A-FD5B-4130-B25C-9AB9B9AABFA8}"/>
              </a:ext>
            </a:extLst>
          </p:cNvPr>
          <p:cNvGrpSpPr/>
          <p:nvPr/>
        </p:nvGrpSpPr>
        <p:grpSpPr>
          <a:xfrm>
            <a:off x="3419872" y="3710228"/>
            <a:ext cx="2790750" cy="651039"/>
            <a:chOff x="3419872" y="3710228"/>
            <a:chExt cx="2790750" cy="651039"/>
          </a:xfrm>
          <a:solidFill>
            <a:srgbClr val="18DDF8"/>
          </a:solidFill>
        </p:grpSpPr>
        <p:sp>
          <p:nvSpPr>
            <p:cNvPr id="14" name="Rektangel 13">
              <a:extLst>
                <a:ext uri="{FF2B5EF4-FFF2-40B4-BE49-F238E27FC236}">
                  <a16:creationId xmlns:a16="http://schemas.microsoft.com/office/drawing/2014/main" id="{38A5592C-DEA5-4703-84A3-8D94B9A408CC}"/>
                </a:ext>
              </a:extLst>
            </p:cNvPr>
            <p:cNvSpPr/>
            <p:nvPr/>
          </p:nvSpPr>
          <p:spPr>
            <a:xfrm>
              <a:off x="4001804" y="3755521"/>
              <a:ext cx="2208818" cy="605746"/>
            </a:xfrm>
            <a:prstGeom prst="rect">
              <a:avLst/>
            </a:prstGeom>
            <a:grpFill/>
          </p:spPr>
          <p:style>
            <a:lnRef idx="3">
              <a:schemeClr val="lt1"/>
            </a:lnRef>
            <a:fillRef idx="1">
              <a:schemeClr val="accent4"/>
            </a:fillRef>
            <a:effectRef idx="1">
              <a:schemeClr val="accent4"/>
            </a:effectRef>
            <a:fontRef idx="minor">
              <a:schemeClr val="lt1"/>
            </a:fontRef>
          </p:style>
          <p:txBody>
            <a:bodyPr rtlCol="0" anchor="ctr"/>
            <a:lstStyle/>
            <a:p>
              <a:pPr algn="ctr"/>
              <a:r>
                <a:rPr lang="da-DK" dirty="0">
                  <a:solidFill>
                    <a:schemeClr val="tx1"/>
                  </a:solidFill>
                </a:rPr>
                <a:t>Monofaglighed!?</a:t>
              </a:r>
            </a:p>
          </p:txBody>
        </p:sp>
        <p:cxnSp>
          <p:nvCxnSpPr>
            <p:cNvPr id="19" name="Lige pilforbindelse 18">
              <a:extLst>
                <a:ext uri="{FF2B5EF4-FFF2-40B4-BE49-F238E27FC236}">
                  <a16:creationId xmlns:a16="http://schemas.microsoft.com/office/drawing/2014/main" id="{3B0B8D68-936D-4E5F-BF85-161CC3D19158}"/>
                </a:ext>
              </a:extLst>
            </p:cNvPr>
            <p:cNvCxnSpPr/>
            <p:nvPr/>
          </p:nvCxnSpPr>
          <p:spPr>
            <a:xfrm>
              <a:off x="3419872" y="3710228"/>
              <a:ext cx="815518" cy="395443"/>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5" name="Gruppe 24">
            <a:extLst>
              <a:ext uri="{FF2B5EF4-FFF2-40B4-BE49-F238E27FC236}">
                <a16:creationId xmlns:a16="http://schemas.microsoft.com/office/drawing/2014/main" id="{E50A6FB1-1426-4558-9B2F-6D771A763BF2}"/>
              </a:ext>
            </a:extLst>
          </p:cNvPr>
          <p:cNvGrpSpPr/>
          <p:nvPr/>
        </p:nvGrpSpPr>
        <p:grpSpPr>
          <a:xfrm>
            <a:off x="3341996" y="3880926"/>
            <a:ext cx="2607663" cy="1680795"/>
            <a:chOff x="3059832" y="4119477"/>
            <a:chExt cx="2607663" cy="1427158"/>
          </a:xfrm>
        </p:grpSpPr>
        <p:sp>
          <p:nvSpPr>
            <p:cNvPr id="15" name="Rektangel 14">
              <a:extLst>
                <a:ext uri="{FF2B5EF4-FFF2-40B4-BE49-F238E27FC236}">
                  <a16:creationId xmlns:a16="http://schemas.microsoft.com/office/drawing/2014/main" id="{D8ED4F80-3DBA-4069-BC13-73083BBD0FBB}"/>
                </a:ext>
              </a:extLst>
            </p:cNvPr>
            <p:cNvSpPr/>
            <p:nvPr/>
          </p:nvSpPr>
          <p:spPr>
            <a:xfrm>
              <a:off x="3481880" y="4949216"/>
              <a:ext cx="2185615" cy="597419"/>
            </a:xfrm>
            <a:prstGeom prst="rect">
              <a:avLst/>
            </a:prstGeom>
            <a:solidFill>
              <a:srgbClr val="0594A7"/>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a-DK" dirty="0"/>
                <a:t>Lillehammer</a:t>
              </a:r>
            </a:p>
          </p:txBody>
        </p:sp>
        <p:cxnSp>
          <p:nvCxnSpPr>
            <p:cNvPr id="21" name="Lige pilforbindelse 20">
              <a:extLst>
                <a:ext uri="{FF2B5EF4-FFF2-40B4-BE49-F238E27FC236}">
                  <a16:creationId xmlns:a16="http://schemas.microsoft.com/office/drawing/2014/main" id="{CD919A1D-4E22-4ED2-8C5F-A292C5028E7B}"/>
                </a:ext>
              </a:extLst>
            </p:cNvPr>
            <p:cNvCxnSpPr/>
            <p:nvPr/>
          </p:nvCxnSpPr>
          <p:spPr>
            <a:xfrm>
              <a:off x="3059832" y="4119477"/>
              <a:ext cx="492343" cy="91357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29" name="Gruppe 28">
            <a:extLst>
              <a:ext uri="{FF2B5EF4-FFF2-40B4-BE49-F238E27FC236}">
                <a16:creationId xmlns:a16="http://schemas.microsoft.com/office/drawing/2014/main" id="{FA22C1D8-3FFA-480B-AD96-59AE516202CD}"/>
              </a:ext>
            </a:extLst>
          </p:cNvPr>
          <p:cNvGrpSpPr/>
          <p:nvPr/>
        </p:nvGrpSpPr>
        <p:grpSpPr>
          <a:xfrm>
            <a:off x="1115616" y="4226435"/>
            <a:ext cx="2185615" cy="1306848"/>
            <a:chOff x="1140314" y="4240964"/>
            <a:chExt cx="2185615" cy="1306848"/>
          </a:xfrm>
        </p:grpSpPr>
        <p:sp>
          <p:nvSpPr>
            <p:cNvPr id="26" name="Rektangel 25">
              <a:extLst>
                <a:ext uri="{FF2B5EF4-FFF2-40B4-BE49-F238E27FC236}">
                  <a16:creationId xmlns:a16="http://schemas.microsoft.com/office/drawing/2014/main" id="{DFCBB7D2-24AB-443E-A8B8-B93103B20B25}"/>
                </a:ext>
              </a:extLst>
            </p:cNvPr>
            <p:cNvSpPr/>
            <p:nvPr/>
          </p:nvSpPr>
          <p:spPr>
            <a:xfrm>
              <a:off x="1140314" y="4872658"/>
              <a:ext cx="2185615" cy="675154"/>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da-DK" dirty="0"/>
                <a:t>Vold, trusler, arbejdsskader</a:t>
              </a:r>
            </a:p>
          </p:txBody>
        </p:sp>
        <p:cxnSp>
          <p:nvCxnSpPr>
            <p:cNvPr id="28" name="Lige pilforbindelse 27">
              <a:extLst>
                <a:ext uri="{FF2B5EF4-FFF2-40B4-BE49-F238E27FC236}">
                  <a16:creationId xmlns:a16="http://schemas.microsoft.com/office/drawing/2014/main" id="{7C66F1B9-B781-43FE-ABC9-C81242EB3896}"/>
                </a:ext>
              </a:extLst>
            </p:cNvPr>
            <p:cNvCxnSpPr/>
            <p:nvPr/>
          </p:nvCxnSpPr>
          <p:spPr>
            <a:xfrm flipH="1">
              <a:off x="2123728" y="4240964"/>
              <a:ext cx="216024" cy="792089"/>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grpSp>
      <p:sp>
        <p:nvSpPr>
          <p:cNvPr id="30" name="Rektangel 29">
            <a:extLst>
              <a:ext uri="{FF2B5EF4-FFF2-40B4-BE49-F238E27FC236}">
                <a16:creationId xmlns:a16="http://schemas.microsoft.com/office/drawing/2014/main" id="{2996D638-705B-4E42-9432-745CE23E41E7}"/>
              </a:ext>
            </a:extLst>
          </p:cNvPr>
          <p:cNvSpPr/>
          <p:nvPr/>
        </p:nvSpPr>
        <p:spPr>
          <a:xfrm>
            <a:off x="6418833" y="1835231"/>
            <a:ext cx="2185615" cy="4042041"/>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r>
              <a:rPr lang="da-DK" dirty="0">
                <a:solidFill>
                  <a:schemeClr val="tx1"/>
                </a:solidFill>
              </a:rPr>
              <a:t>Kompetencer</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r>
              <a:rPr lang="da-DK" dirty="0">
                <a:solidFill>
                  <a:schemeClr val="tx1"/>
                </a:solidFill>
              </a:rPr>
              <a:t>Belastning af medarbejderne</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r>
              <a:rPr lang="da-DK" dirty="0">
                <a:solidFill>
                  <a:schemeClr val="tx1"/>
                </a:solidFill>
              </a:rPr>
              <a:t>Arbejdsmiljø</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r>
              <a:rPr lang="da-DK" dirty="0">
                <a:solidFill>
                  <a:schemeClr val="tx1"/>
                </a:solidFill>
              </a:rPr>
              <a:t>Hvis noget lyder for godt til at være sandt, så….</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endParaRPr lang="da-DK" dirty="0">
              <a:solidFill>
                <a:schemeClr val="tx1"/>
              </a:solidFill>
            </a:endParaRPr>
          </a:p>
        </p:txBody>
      </p:sp>
    </p:spTree>
    <p:extLst>
      <p:ext uri="{BB962C8B-B14F-4D97-AF65-F5344CB8AC3E}">
        <p14:creationId xmlns:p14="http://schemas.microsoft.com/office/powerpoint/2010/main" val="624287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A6A647-3A94-4655-980C-3B08EE631445}"/>
              </a:ext>
            </a:extLst>
          </p:cNvPr>
          <p:cNvSpPr>
            <a:spLocks noGrp="1"/>
          </p:cNvSpPr>
          <p:nvPr>
            <p:ph type="title"/>
          </p:nvPr>
        </p:nvSpPr>
        <p:spPr/>
        <p:txBody>
          <a:bodyPr/>
          <a:lstStyle/>
          <a:p>
            <a:r>
              <a:rPr lang="da-DK" dirty="0"/>
              <a:t>OK-24</a:t>
            </a:r>
          </a:p>
        </p:txBody>
      </p:sp>
      <p:sp>
        <p:nvSpPr>
          <p:cNvPr id="3" name="Pladsholder til indhold 2">
            <a:extLst>
              <a:ext uri="{FF2B5EF4-FFF2-40B4-BE49-F238E27FC236}">
                <a16:creationId xmlns:a16="http://schemas.microsoft.com/office/drawing/2014/main" id="{86ADED1F-E2FA-44AC-95FC-9C285DC1E43E}"/>
              </a:ext>
            </a:extLst>
          </p:cNvPr>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a:lstStyle/>
          <a:p>
            <a:pPr marL="0" indent="0">
              <a:buNone/>
            </a:pPr>
            <a:endParaRPr lang="da-DK" dirty="0"/>
          </a:p>
        </p:txBody>
      </p:sp>
      <p:sp>
        <p:nvSpPr>
          <p:cNvPr id="4" name="Ellipse 3">
            <a:extLst>
              <a:ext uri="{FF2B5EF4-FFF2-40B4-BE49-F238E27FC236}">
                <a16:creationId xmlns:a16="http://schemas.microsoft.com/office/drawing/2014/main" id="{28077F95-C4E9-4D05-9F58-C61965D90EF3}"/>
              </a:ext>
            </a:extLst>
          </p:cNvPr>
          <p:cNvSpPr/>
          <p:nvPr/>
        </p:nvSpPr>
        <p:spPr>
          <a:xfrm>
            <a:off x="1547664" y="2276872"/>
            <a:ext cx="2376264" cy="2304255"/>
          </a:xfrm>
          <a:prstGeom prst="ellipse">
            <a:avLst/>
          </a:prstGeom>
          <a:solidFill>
            <a:srgbClr val="94C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800" b="1" dirty="0">
                <a:solidFill>
                  <a:schemeClr val="tx1"/>
                </a:solidFill>
              </a:rPr>
              <a:t>OK-24</a:t>
            </a:r>
          </a:p>
        </p:txBody>
      </p:sp>
      <p:grpSp>
        <p:nvGrpSpPr>
          <p:cNvPr id="22" name="Gruppe 21">
            <a:extLst>
              <a:ext uri="{FF2B5EF4-FFF2-40B4-BE49-F238E27FC236}">
                <a16:creationId xmlns:a16="http://schemas.microsoft.com/office/drawing/2014/main" id="{7C248CC0-1EE4-4D3F-8547-C92FDFBE073E}"/>
              </a:ext>
            </a:extLst>
          </p:cNvPr>
          <p:cNvGrpSpPr/>
          <p:nvPr/>
        </p:nvGrpSpPr>
        <p:grpSpPr>
          <a:xfrm>
            <a:off x="3419872" y="1835231"/>
            <a:ext cx="2555196" cy="1087973"/>
            <a:chOff x="3419872" y="1835231"/>
            <a:chExt cx="2555196" cy="1087973"/>
          </a:xfrm>
          <a:solidFill>
            <a:schemeClr val="bg2">
              <a:lumMod val="40000"/>
              <a:lumOff val="60000"/>
            </a:schemeClr>
          </a:solidFill>
        </p:grpSpPr>
        <p:sp>
          <p:nvSpPr>
            <p:cNvPr id="7" name="Tekstfelt 6">
              <a:extLst>
                <a:ext uri="{FF2B5EF4-FFF2-40B4-BE49-F238E27FC236}">
                  <a16:creationId xmlns:a16="http://schemas.microsoft.com/office/drawing/2014/main" id="{FAF3CAD4-CB90-46CA-825C-826E8B3073D8}"/>
                </a:ext>
              </a:extLst>
            </p:cNvPr>
            <p:cNvSpPr txBox="1"/>
            <p:nvPr/>
          </p:nvSpPr>
          <p:spPr>
            <a:xfrm>
              <a:off x="3742820" y="1835231"/>
              <a:ext cx="2232248" cy="369332"/>
            </a:xfrm>
            <a:prstGeom prst="rect">
              <a:avLst/>
            </a:prstGeom>
            <a:solidFill>
              <a:schemeClr val="accent3">
                <a:lumMod val="60000"/>
                <a:lumOff val="40000"/>
              </a:schemeClr>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da-DK" dirty="0">
                  <a:solidFill>
                    <a:schemeClr val="tx1"/>
                  </a:solidFill>
                </a:rPr>
                <a:t>Løn</a:t>
              </a:r>
            </a:p>
          </p:txBody>
        </p:sp>
        <p:cxnSp>
          <p:nvCxnSpPr>
            <p:cNvPr id="6" name="Lige pilforbindelse 5">
              <a:extLst>
                <a:ext uri="{FF2B5EF4-FFF2-40B4-BE49-F238E27FC236}">
                  <a16:creationId xmlns:a16="http://schemas.microsoft.com/office/drawing/2014/main" id="{F13C2A44-84B8-4034-A9BE-E62D4D9BB739}"/>
                </a:ext>
              </a:extLst>
            </p:cNvPr>
            <p:cNvCxnSpPr>
              <a:cxnSpLocks/>
            </p:cNvCxnSpPr>
            <p:nvPr/>
          </p:nvCxnSpPr>
          <p:spPr>
            <a:xfrm flipV="1">
              <a:off x="3419872" y="2158396"/>
              <a:ext cx="504056" cy="764808"/>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3" name="Gruppe 22">
            <a:extLst>
              <a:ext uri="{FF2B5EF4-FFF2-40B4-BE49-F238E27FC236}">
                <a16:creationId xmlns:a16="http://schemas.microsoft.com/office/drawing/2014/main" id="{A6C934C0-2D01-4597-820B-598DA51B55E9}"/>
              </a:ext>
            </a:extLst>
          </p:cNvPr>
          <p:cNvGrpSpPr/>
          <p:nvPr/>
        </p:nvGrpSpPr>
        <p:grpSpPr>
          <a:xfrm>
            <a:off x="3419872" y="2782668"/>
            <a:ext cx="2687499" cy="369332"/>
            <a:chOff x="3419872" y="2782668"/>
            <a:chExt cx="3384376" cy="369332"/>
          </a:xfrm>
          <a:solidFill>
            <a:schemeClr val="bg2">
              <a:lumMod val="60000"/>
              <a:lumOff val="40000"/>
            </a:schemeClr>
          </a:solidFill>
        </p:grpSpPr>
        <p:sp>
          <p:nvSpPr>
            <p:cNvPr id="13" name="Tekstfelt 12">
              <a:extLst>
                <a:ext uri="{FF2B5EF4-FFF2-40B4-BE49-F238E27FC236}">
                  <a16:creationId xmlns:a16="http://schemas.microsoft.com/office/drawing/2014/main" id="{E759A166-3719-4A8B-A399-CB9EF16E484C}"/>
                </a:ext>
              </a:extLst>
            </p:cNvPr>
            <p:cNvSpPr txBox="1"/>
            <p:nvPr/>
          </p:nvSpPr>
          <p:spPr>
            <a:xfrm>
              <a:off x="4019143" y="2782668"/>
              <a:ext cx="2785105" cy="369332"/>
            </a:xfrm>
            <a:prstGeom prst="rect">
              <a:avLst/>
            </a:prstGeom>
            <a:solidFill>
              <a:schemeClr val="accent3">
                <a:lumMod val="60000"/>
                <a:lumOff val="40000"/>
              </a:schemeClr>
            </a:solidFill>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da-DK" dirty="0">
                  <a:solidFill>
                    <a:schemeClr val="tx1"/>
                  </a:solidFill>
                </a:rPr>
                <a:t>Kompetenceudvikling</a:t>
              </a:r>
            </a:p>
          </p:txBody>
        </p:sp>
        <p:cxnSp>
          <p:nvCxnSpPr>
            <p:cNvPr id="17" name="Lige pilforbindelse 16">
              <a:extLst>
                <a:ext uri="{FF2B5EF4-FFF2-40B4-BE49-F238E27FC236}">
                  <a16:creationId xmlns:a16="http://schemas.microsoft.com/office/drawing/2014/main" id="{2EC07428-02D5-437B-8754-D0DAB7DC89BA}"/>
                </a:ext>
              </a:extLst>
            </p:cNvPr>
            <p:cNvCxnSpPr>
              <a:cxnSpLocks/>
              <a:endCxn id="13" idx="1"/>
            </p:cNvCxnSpPr>
            <p:nvPr/>
          </p:nvCxnSpPr>
          <p:spPr>
            <a:xfrm flipV="1">
              <a:off x="3419872" y="2967334"/>
              <a:ext cx="599271" cy="138499"/>
            </a:xfrm>
            <a:prstGeom prst="straightConnector1">
              <a:avLst/>
            </a:prstGeom>
            <a:grpFill/>
            <a:ln>
              <a:tailEnd type="triangle"/>
            </a:ln>
          </p:spPr>
          <p:style>
            <a:lnRef idx="1">
              <a:schemeClr val="dk1"/>
            </a:lnRef>
            <a:fillRef idx="0">
              <a:schemeClr val="dk1"/>
            </a:fillRef>
            <a:effectRef idx="0">
              <a:schemeClr val="dk1"/>
            </a:effectRef>
            <a:fontRef idx="minor">
              <a:schemeClr val="tx1"/>
            </a:fontRef>
          </p:style>
        </p:cxnSp>
      </p:grpSp>
      <p:grpSp>
        <p:nvGrpSpPr>
          <p:cNvPr id="24" name="Gruppe 23">
            <a:extLst>
              <a:ext uri="{FF2B5EF4-FFF2-40B4-BE49-F238E27FC236}">
                <a16:creationId xmlns:a16="http://schemas.microsoft.com/office/drawing/2014/main" id="{0470CA6A-FD5B-4130-B25C-9AB9B9AABFA8}"/>
              </a:ext>
            </a:extLst>
          </p:cNvPr>
          <p:cNvGrpSpPr/>
          <p:nvPr/>
        </p:nvGrpSpPr>
        <p:grpSpPr>
          <a:xfrm>
            <a:off x="3419872" y="3710228"/>
            <a:ext cx="2784886" cy="624240"/>
            <a:chOff x="3419872" y="3710228"/>
            <a:chExt cx="2784886" cy="624240"/>
          </a:xfrm>
        </p:grpSpPr>
        <p:sp>
          <p:nvSpPr>
            <p:cNvPr id="14" name="Rektangel 13">
              <a:extLst>
                <a:ext uri="{FF2B5EF4-FFF2-40B4-BE49-F238E27FC236}">
                  <a16:creationId xmlns:a16="http://schemas.microsoft.com/office/drawing/2014/main" id="{38A5592C-DEA5-4703-84A3-8D94B9A408CC}"/>
                </a:ext>
              </a:extLst>
            </p:cNvPr>
            <p:cNvSpPr/>
            <p:nvPr/>
          </p:nvSpPr>
          <p:spPr>
            <a:xfrm>
              <a:off x="3995940" y="3880925"/>
              <a:ext cx="2208818" cy="453543"/>
            </a:xfrm>
            <a:prstGeom prst="rect">
              <a:avLst/>
            </a:prstGeom>
            <a:solidFill>
              <a:srgbClr val="00B05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da-DK" dirty="0"/>
                <a:t>Tid og resurser</a:t>
              </a:r>
            </a:p>
          </p:txBody>
        </p:sp>
        <p:cxnSp>
          <p:nvCxnSpPr>
            <p:cNvPr id="19" name="Lige pilforbindelse 18">
              <a:extLst>
                <a:ext uri="{FF2B5EF4-FFF2-40B4-BE49-F238E27FC236}">
                  <a16:creationId xmlns:a16="http://schemas.microsoft.com/office/drawing/2014/main" id="{3B0B8D68-936D-4E5F-BF85-161CC3D19158}"/>
                </a:ext>
              </a:extLst>
            </p:cNvPr>
            <p:cNvCxnSpPr/>
            <p:nvPr/>
          </p:nvCxnSpPr>
          <p:spPr>
            <a:xfrm>
              <a:off x="3419872" y="3710228"/>
              <a:ext cx="815518" cy="39544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25" name="Gruppe 24">
            <a:extLst>
              <a:ext uri="{FF2B5EF4-FFF2-40B4-BE49-F238E27FC236}">
                <a16:creationId xmlns:a16="http://schemas.microsoft.com/office/drawing/2014/main" id="{E50A6FB1-1426-4558-9B2F-6D771A763BF2}"/>
              </a:ext>
            </a:extLst>
          </p:cNvPr>
          <p:cNvGrpSpPr/>
          <p:nvPr/>
        </p:nvGrpSpPr>
        <p:grpSpPr>
          <a:xfrm>
            <a:off x="3059832" y="4119477"/>
            <a:ext cx="2455511" cy="1644118"/>
            <a:chOff x="3059832" y="4119477"/>
            <a:chExt cx="2455511" cy="1396016"/>
          </a:xfrm>
        </p:grpSpPr>
        <p:sp>
          <p:nvSpPr>
            <p:cNvPr id="15" name="Rektangel 14">
              <a:extLst>
                <a:ext uri="{FF2B5EF4-FFF2-40B4-BE49-F238E27FC236}">
                  <a16:creationId xmlns:a16="http://schemas.microsoft.com/office/drawing/2014/main" id="{D8ED4F80-3DBA-4069-BC13-73083BBD0FBB}"/>
                </a:ext>
              </a:extLst>
            </p:cNvPr>
            <p:cNvSpPr/>
            <p:nvPr/>
          </p:nvSpPr>
          <p:spPr>
            <a:xfrm>
              <a:off x="3329728" y="4918074"/>
              <a:ext cx="2185615" cy="597419"/>
            </a:xfrm>
            <a:prstGeom prst="rect">
              <a:avLst/>
            </a:prstGeom>
            <a:solidFill>
              <a:srgbClr val="00B050"/>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a-DK" dirty="0"/>
                <a:t>Seniorpolitik Livsfasepolitik</a:t>
              </a:r>
            </a:p>
          </p:txBody>
        </p:sp>
        <p:cxnSp>
          <p:nvCxnSpPr>
            <p:cNvPr id="21" name="Lige pilforbindelse 20">
              <a:extLst>
                <a:ext uri="{FF2B5EF4-FFF2-40B4-BE49-F238E27FC236}">
                  <a16:creationId xmlns:a16="http://schemas.microsoft.com/office/drawing/2014/main" id="{CD919A1D-4E22-4ED2-8C5F-A292C5028E7B}"/>
                </a:ext>
              </a:extLst>
            </p:cNvPr>
            <p:cNvCxnSpPr/>
            <p:nvPr/>
          </p:nvCxnSpPr>
          <p:spPr>
            <a:xfrm>
              <a:off x="3059832" y="4119477"/>
              <a:ext cx="492343" cy="91357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29" name="Gruppe 28">
            <a:extLst>
              <a:ext uri="{FF2B5EF4-FFF2-40B4-BE49-F238E27FC236}">
                <a16:creationId xmlns:a16="http://schemas.microsoft.com/office/drawing/2014/main" id="{FA22C1D8-3FFA-480B-AD96-59AE516202CD}"/>
              </a:ext>
            </a:extLst>
          </p:cNvPr>
          <p:cNvGrpSpPr/>
          <p:nvPr/>
        </p:nvGrpSpPr>
        <p:grpSpPr>
          <a:xfrm>
            <a:off x="1140315" y="4240964"/>
            <a:ext cx="1512168" cy="1306847"/>
            <a:chOff x="1140315" y="4240964"/>
            <a:chExt cx="1512168" cy="1306847"/>
          </a:xfrm>
        </p:grpSpPr>
        <p:sp>
          <p:nvSpPr>
            <p:cNvPr id="26" name="Rektangel 25">
              <a:extLst>
                <a:ext uri="{FF2B5EF4-FFF2-40B4-BE49-F238E27FC236}">
                  <a16:creationId xmlns:a16="http://schemas.microsoft.com/office/drawing/2014/main" id="{DFCBB7D2-24AB-443E-A8B8-B93103B20B25}"/>
                </a:ext>
              </a:extLst>
            </p:cNvPr>
            <p:cNvSpPr/>
            <p:nvPr/>
          </p:nvSpPr>
          <p:spPr>
            <a:xfrm>
              <a:off x="1140315" y="5060002"/>
              <a:ext cx="1512168" cy="487809"/>
            </a:xfrm>
            <a:prstGeom prst="rect">
              <a:avLst/>
            </a:prstGeom>
            <a:solidFill>
              <a:schemeClr val="accent3">
                <a:lumMod val="50000"/>
              </a:schemeClr>
            </a:solidFill>
          </p:spPr>
          <p:style>
            <a:lnRef idx="3">
              <a:schemeClr val="lt1"/>
            </a:lnRef>
            <a:fillRef idx="1">
              <a:schemeClr val="dk1"/>
            </a:fillRef>
            <a:effectRef idx="1">
              <a:schemeClr val="dk1"/>
            </a:effectRef>
            <a:fontRef idx="minor">
              <a:schemeClr val="lt1"/>
            </a:fontRef>
          </p:style>
          <p:txBody>
            <a:bodyPr rtlCol="0" anchor="ctr"/>
            <a:lstStyle/>
            <a:p>
              <a:pPr algn="ctr"/>
              <a:r>
                <a:rPr lang="da-DK" dirty="0"/>
                <a:t>Inklusion</a:t>
              </a:r>
            </a:p>
          </p:txBody>
        </p:sp>
        <p:cxnSp>
          <p:nvCxnSpPr>
            <p:cNvPr id="28" name="Lige pilforbindelse 27">
              <a:extLst>
                <a:ext uri="{FF2B5EF4-FFF2-40B4-BE49-F238E27FC236}">
                  <a16:creationId xmlns:a16="http://schemas.microsoft.com/office/drawing/2014/main" id="{7C66F1B9-B781-43FE-ABC9-C81242EB3896}"/>
                </a:ext>
              </a:extLst>
            </p:cNvPr>
            <p:cNvCxnSpPr/>
            <p:nvPr/>
          </p:nvCxnSpPr>
          <p:spPr>
            <a:xfrm flipH="1">
              <a:off x="2123728" y="4240964"/>
              <a:ext cx="216024" cy="792089"/>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grpSp>
      <p:sp>
        <p:nvSpPr>
          <p:cNvPr id="30" name="Rektangel 29">
            <a:extLst>
              <a:ext uri="{FF2B5EF4-FFF2-40B4-BE49-F238E27FC236}">
                <a16:creationId xmlns:a16="http://schemas.microsoft.com/office/drawing/2014/main" id="{2996D638-705B-4E42-9432-745CE23E41E7}"/>
              </a:ext>
            </a:extLst>
          </p:cNvPr>
          <p:cNvSpPr/>
          <p:nvPr/>
        </p:nvSpPr>
        <p:spPr>
          <a:xfrm>
            <a:off x="6418833" y="1835231"/>
            <a:ext cx="2185615" cy="4042041"/>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a-DK" dirty="0">
                <a:solidFill>
                  <a:schemeClr val="tx1"/>
                </a:solidFill>
              </a:rPr>
              <a:t>8,8% (+)</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r>
              <a:rPr lang="da-DK" dirty="0">
                <a:solidFill>
                  <a:schemeClr val="tx1"/>
                </a:solidFill>
              </a:rPr>
              <a:t>Realløn sikret i perioden (inflation fixes i OK-26?)</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r>
              <a:rPr lang="da-DK" dirty="0">
                <a:solidFill>
                  <a:schemeClr val="tx1"/>
                </a:solidFill>
              </a:rPr>
              <a:t>Praktikaftale</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r>
              <a:rPr lang="da-DK" dirty="0">
                <a:solidFill>
                  <a:schemeClr val="tx1"/>
                </a:solidFill>
              </a:rPr>
              <a:t>Barsel</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r>
              <a:rPr lang="da-DK" dirty="0">
                <a:solidFill>
                  <a:schemeClr val="tx1"/>
                </a:solidFill>
              </a:rPr>
              <a:t>Kompetencefond</a:t>
            </a:r>
          </a:p>
          <a:p>
            <a:pPr marL="285750" indent="-285750">
              <a:buFont typeface="Arial" panose="020B0604020202020204" pitchFamily="34" charset="0"/>
              <a:buChar char="•"/>
            </a:pPr>
            <a:endParaRPr lang="da-DK" dirty="0">
              <a:solidFill>
                <a:schemeClr val="tx1"/>
              </a:solidFill>
            </a:endParaRPr>
          </a:p>
          <a:p>
            <a:pPr marL="285750" indent="-285750">
              <a:buFont typeface="Arial" panose="020B0604020202020204" pitchFamily="34" charset="0"/>
              <a:buChar char="•"/>
            </a:pPr>
            <a:r>
              <a:rPr lang="da-DK" dirty="0">
                <a:solidFill>
                  <a:schemeClr val="tx1"/>
                </a:solidFill>
              </a:rPr>
              <a:t>AFVÆRGEDE FORSLAG FRA KL</a:t>
            </a:r>
          </a:p>
          <a:p>
            <a:pPr marL="285750" indent="-285750">
              <a:buFont typeface="Arial" panose="020B0604020202020204" pitchFamily="34" charset="0"/>
              <a:buChar char="•"/>
            </a:pPr>
            <a:endParaRPr lang="da-DK" dirty="0">
              <a:solidFill>
                <a:schemeClr val="tx1"/>
              </a:solidFill>
            </a:endParaRPr>
          </a:p>
        </p:txBody>
      </p:sp>
    </p:spTree>
    <p:extLst>
      <p:ext uri="{BB962C8B-B14F-4D97-AF65-F5344CB8AC3E}">
        <p14:creationId xmlns:p14="http://schemas.microsoft.com/office/powerpoint/2010/main" val="14856658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YM83EztNbkKIafFcMU3FwQ"/>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aCPmmt76P0iGdRTwtFFQV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DaNtr5GxwkWmOQLJ4EER5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Uis4H5TOn0ONnVc6eay2q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wTDGLd1v2Uupa.D8xqAM0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1PIhyEOXt0qpOD7u6WrzP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XSqfnHzatkWop9KQ8KWvA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SytpKU1to0exnyS6jFcli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zcra7khdGEikAx_ODKgg6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N92fn1sDn0OfPjcvu64.t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9k_OBP_i80idbXdNE7Aeo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G9i.Bt7.akSkvFo3fVtqc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kcxCnDRnu02CtHXEq7pwYQ"/>
</p:tagLst>
</file>

<file path=ppt/theme/theme1.xml><?xml version="1.0" encoding="utf-8"?>
<a:theme xmlns:a="http://schemas.openxmlformats.org/drawingml/2006/main" name="Dråbe">
  <a:themeElements>
    <a:clrScheme name="Dråbe">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åbe">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åbe">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TM04033925[[fn=Dråbe]]</Template>
  <TotalTime>3374</TotalTime>
  <Words>4108</Words>
  <Application>Microsoft Office PowerPoint</Application>
  <PresentationFormat>Skærmshow (4:3)</PresentationFormat>
  <Paragraphs>939</Paragraphs>
  <Slides>29</Slides>
  <Notes>1</Notes>
  <HiddenSlides>0</HiddenSlides>
  <MMClips>0</MMClips>
  <ScaleCrop>false</ScaleCrop>
  <HeadingPairs>
    <vt:vector size="6" baseType="variant">
      <vt:variant>
        <vt:lpstr>Benyttede skrifttyper</vt:lpstr>
      </vt:variant>
      <vt:variant>
        <vt:i4>9</vt:i4>
      </vt:variant>
      <vt:variant>
        <vt:lpstr>Tema</vt:lpstr>
      </vt:variant>
      <vt:variant>
        <vt:i4>1</vt:i4>
      </vt:variant>
      <vt:variant>
        <vt:lpstr>Slidetitler</vt:lpstr>
      </vt:variant>
      <vt:variant>
        <vt:i4>29</vt:i4>
      </vt:variant>
    </vt:vector>
  </HeadingPairs>
  <TitlesOfParts>
    <vt:vector size="39" baseType="lpstr">
      <vt:lpstr>Arial</vt:lpstr>
      <vt:lpstr>Calibri</vt:lpstr>
      <vt:lpstr>franklin-gothic-urw-cond</vt:lpstr>
      <vt:lpstr>Georgia</vt:lpstr>
      <vt:lpstr>Gill Sans</vt:lpstr>
      <vt:lpstr>Rubik</vt:lpstr>
      <vt:lpstr>Symbol</vt:lpstr>
      <vt:lpstr>Times New Roman</vt:lpstr>
      <vt:lpstr>Tw Cen MT</vt:lpstr>
      <vt:lpstr>Dråbe</vt:lpstr>
      <vt:lpstr>Generalforsamling 2024</vt:lpstr>
      <vt:lpstr>I tidens strøm Musik og tekst: Gudmund Auring </vt:lpstr>
      <vt:lpstr>PowerPoint-præsentation</vt:lpstr>
      <vt:lpstr>PowerPoint-præsentation</vt:lpstr>
      <vt:lpstr>Dagsorden</vt:lpstr>
      <vt:lpstr>Forslag til forretningsorden ved generalforsamlingen 2024 </vt:lpstr>
      <vt:lpstr>Formandens beretning</vt:lpstr>
      <vt:lpstr>INKLUSION</vt:lpstr>
      <vt:lpstr>OK-24</vt:lpstr>
      <vt:lpstr>Lokalaftale</vt:lpstr>
      <vt:lpstr>Medlemmer</vt:lpstr>
      <vt:lpstr>GF-24, punkt 3: Regnskab 2023 kredskassen </vt:lpstr>
      <vt:lpstr>GF 24, punkt 3: Regnskab 2023 Særlig Fond</vt:lpstr>
      <vt:lpstr>GF 24, punkt 4: Indkomne forslag</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GF 24, punkt 5: Fastsættelse af ydelser</vt:lpstr>
      <vt:lpstr>GF 24, punkt 6: Budget 2025 Kredskassen</vt:lpstr>
      <vt:lpstr>GF 24, punkt 6: Budget 2025 Særlig Fond</vt:lpstr>
      <vt:lpstr>GF 24, punkt 7: Valg </vt:lpstr>
      <vt:lpstr>GF 24, punkt 8: EVT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Generalforsamling 2018</dc:title>
  <dc:creator>Marianne Toftgaard</dc:creator>
  <cp:lastModifiedBy>Marianne Toftgaard</cp:lastModifiedBy>
  <cp:revision>92</cp:revision>
  <cp:lastPrinted>2023-03-23T13:04:54Z</cp:lastPrinted>
  <dcterms:created xsi:type="dcterms:W3CDTF">2018-03-14T10:44:17Z</dcterms:created>
  <dcterms:modified xsi:type="dcterms:W3CDTF">2024-03-21T12:14:00Z</dcterms:modified>
</cp:coreProperties>
</file>